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57" r:id="rId4"/>
    <p:sldId id="291" r:id="rId5"/>
    <p:sldId id="278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</p:sldIdLst>
  <p:sldSz cx="9906000" cy="6858000" type="A4"/>
  <p:notesSz cx="6807200" cy="9939338"/>
  <p:embeddedFontLst>
    <p:embeddedFont>
      <p:font typeface="KoPubWorld돋움체 Bold" panose="00000800000000000000" pitchFamily="2" charset="-127"/>
      <p:bold r:id="rId17"/>
    </p:embeddedFont>
    <p:embeddedFont>
      <p:font typeface="KoPubWorld돋움체 Light" panose="00000300000000000000" pitchFamily="2" charset="-127"/>
      <p:regular r:id="rId18"/>
    </p:embeddedFont>
    <p:embeddedFont>
      <p:font typeface="KoPubWorld돋움체 Medium" panose="00000600000000000000" pitchFamily="2" charset="-127"/>
      <p:regular r:id="rId19"/>
    </p:embeddedFont>
    <p:embeddedFont>
      <p:font typeface="KoPub돋움체 Bold" panose="00000800000000000000" pitchFamily="2" charset="-127"/>
      <p:bold r:id="rId20"/>
    </p:embeddedFont>
    <p:embeddedFont>
      <p:font typeface="KoPub돋움체 Medium" panose="00000600000000000000" pitchFamily="2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2C8"/>
    <a:srgbClr val="2D55C8"/>
    <a:srgbClr val="2D5596"/>
    <a:srgbClr val="2D5569"/>
    <a:srgbClr val="E09932"/>
    <a:srgbClr val="F7C866"/>
    <a:srgbClr val="E09966"/>
    <a:srgbClr val="FFC300"/>
    <a:srgbClr val="004488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35" autoAdjust="0"/>
  </p:normalViewPr>
  <p:slideViewPr>
    <p:cSldViewPr snapToGrid="0">
      <p:cViewPr varScale="1">
        <p:scale>
          <a:sx n="68" d="100"/>
          <a:sy n="68" d="100"/>
        </p:scale>
        <p:origin x="174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8A89842-9050-6017-05DA-AAC8AF6D88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D9DBA31-99F9-FE5B-D0EB-A2CAD94D7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8319E-9F3A-4DEB-9C40-70CE4038D2B6}" type="datetimeFigureOut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50C5F8-1991-C8AE-0804-0C5F3575EB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934995-A929-C4A7-75F4-057EEC3413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FD1E-8AD2-43F7-9BD7-A4E0AEF431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9201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31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14D8B-62DB-4CA5-9B36-228FF6C08D3A}" type="datetimeFigureOut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F3DCB-9C97-4E9F-9D93-91760FF92F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06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79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6B488-3DB1-1F4E-51CA-AD4B21A6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DA40CB0-842F-885B-3A28-650E4245D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88BEF54-16C7-3AF9-3D89-FEE2D28F1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9AC152-3268-B859-C173-71088BAA5D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18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18033-BA87-EB72-80F3-C72A9AEBF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33F55B1-FB2D-A43F-8A7A-69E9A124A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527FE3-8CD8-D97E-C7EA-5E3B6A24B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617385-656E-72DD-6553-F3970B3BFC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DC1B-9E50-80E8-6ACA-D0C53EDC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B01BFDD-8471-ABF1-77E4-F31BE3045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7C48B2-6206-2EC2-5404-30A0A80A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5B71F3-69CD-DD55-8228-7966BA7EC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3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C18DF-9966-18E1-4001-C0BC4E0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4FB2D0-89FD-02E0-D038-ABB41CD220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BC23170-BE59-F8AC-C050-72531610B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ED53B7-A8DF-56B8-B7B4-284518436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25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7D5A8-0972-AFF1-401A-1E0D44A06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34CFB5-CA71-E911-8EA0-D6501DF02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14008B-0DD8-23AF-D0E4-F228E7B37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8B2097-77EC-5156-0D90-AD0DCFD97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28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4718C-1B92-A9A2-337E-D0030FD59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7B523CD-4C6C-8EE3-B335-35AD4D2A7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E89966-AC8C-E36A-9E40-FC990A18B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EF1B5D-BA8B-1A99-E953-29F75062F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82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992FC-4865-6386-98D6-8806FA7DD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05F11C1-73E0-7A7D-CBE9-27FBE8B10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7BD48C-E0EE-CE40-9EC7-311E19E32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3A43C0-4A4C-2152-A515-EE504597EB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22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B1F29-92BB-C6A0-D4B5-81350C32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8CE41CF-F0E7-B91A-E701-51D76B4BA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7E05F0-6276-726E-058C-30B004DDC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2EE9D1-EE59-68AA-533A-D305B2C3EB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F3DCB-9C97-4E9F-9D93-91760FF92F7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5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61CB-8797-417E-815C-ACBDCF63CC5E}" type="datetimeFigureOut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96FA-DD57-404B-8092-4511FDE5C4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4DA0E5D-0494-260F-DE71-3CF5389C007C}"/>
              </a:ext>
            </a:extLst>
          </p:cNvPr>
          <p:cNvSpPr/>
          <p:nvPr userDrawn="1"/>
        </p:nvSpPr>
        <p:spPr>
          <a:xfrm>
            <a:off x="0" y="0"/>
            <a:ext cx="9906000" cy="775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9DD56B8-B4B8-47A1-14CD-CCE7E0C546CB}"/>
              </a:ext>
            </a:extLst>
          </p:cNvPr>
          <p:cNvSpPr/>
          <p:nvPr userDrawn="1"/>
        </p:nvSpPr>
        <p:spPr>
          <a:xfrm>
            <a:off x="0" y="433426"/>
            <a:ext cx="9906000" cy="909589"/>
          </a:xfrm>
          <a:prstGeom prst="roundRect">
            <a:avLst>
              <a:gd name="adj" fmla="val 26624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66CF394-03BB-0A04-042C-90FA61578055}"/>
              </a:ext>
            </a:extLst>
          </p:cNvPr>
          <p:cNvGrpSpPr/>
          <p:nvPr userDrawn="1"/>
        </p:nvGrpSpPr>
        <p:grpSpPr>
          <a:xfrm>
            <a:off x="323516" y="6206128"/>
            <a:ext cx="3898442" cy="293768"/>
            <a:chOff x="298080" y="6180230"/>
            <a:chExt cx="3898442" cy="2937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E08EEC-1852-7B8C-8857-FC7EFFC169DC}"/>
                </a:ext>
              </a:extLst>
            </p:cNvPr>
            <p:cNvSpPr txBox="1"/>
            <p:nvPr/>
          </p:nvSpPr>
          <p:spPr>
            <a:xfrm>
              <a:off x="298080" y="6194370"/>
              <a:ext cx="1048567" cy="27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05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Pretendard Medium" panose="02000603000000020004" pitchFamily="50" charset="-127"/>
                  <a:ea typeface="Pretendard Medium" panose="02000603000000020004" pitchFamily="50" charset="-127"/>
                  <a:cs typeface="Pretendard Medium" panose="02000603000000020004" pitchFamily="50" charset="-127"/>
                </a:defRPr>
              </a:lvl1pPr>
            </a:lstStyle>
            <a:p>
              <a:pPr algn="r"/>
              <a:r>
                <a:rPr lang="en-US" altLang="ko-KR" sz="900" dirty="0">
                  <a:latin typeface="KoPub돋움체 Bold" panose="00000800000000000000" pitchFamily="2" charset="-127"/>
                  <a:ea typeface="KoPub돋움체 Bold" panose="00000800000000000000" pitchFamily="2" charset="-127"/>
                </a:rPr>
                <a:t>FC DECS</a:t>
              </a:r>
              <a:endParaRPr lang="ko-KR" altLang="en-US" sz="900" dirty="0"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3C3EF5-424D-477D-58A9-65D998DAD518}"/>
                </a:ext>
              </a:extLst>
            </p:cNvPr>
            <p:cNvSpPr txBox="1"/>
            <p:nvPr/>
          </p:nvSpPr>
          <p:spPr>
            <a:xfrm>
              <a:off x="1325211" y="6180230"/>
              <a:ext cx="2871311" cy="27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>
                  <a:ln>
                    <a:solidFill>
                      <a:schemeClr val="accent1">
                        <a:alpha val="0"/>
                      </a:schemeClr>
                    </a:solidFill>
                  </a:ln>
                  <a:latin typeface="바른돋움 3" panose="02020603020101020101" pitchFamily="18" charset="-127"/>
                  <a:ea typeface="바른돋움 3" panose="02020603020101020101" pitchFamily="18" charset="-127"/>
                </a:defRPr>
              </a:lvl1pPr>
            </a:lstStyle>
            <a:p>
              <a:r>
                <a:rPr lang="en-US" altLang="ko-KR" sz="90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Pretendard Medium" panose="02000603000000020004" pitchFamily="50" charset="-127"/>
                </a:rPr>
                <a:t>DECS_</a:t>
              </a:r>
              <a:r>
                <a:rPr lang="ko-KR" altLang="en-US" sz="90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Pretendard Medium" panose="02000603000000020004" pitchFamily="50" charset="-127"/>
                </a:rPr>
                <a:t>상품명</a:t>
              </a:r>
              <a:r>
                <a:rPr lang="en-US" altLang="ko-KR" sz="90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Pretendard Medium" panose="02000603000000020004" pitchFamily="50" charset="-127"/>
                </a:rPr>
                <a:t>_</a:t>
              </a:r>
              <a:r>
                <a:rPr lang="ko-KR" altLang="en-US" sz="90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  <a:cs typeface="Pretendard Medium" panose="02000603000000020004" pitchFamily="50" charset="-127"/>
                </a:rPr>
                <a:t>투자제안서</a:t>
              </a: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FBC8EE30-A910-45ED-1D4A-6BEC083C1B60}"/>
                </a:ext>
              </a:extLst>
            </p:cNvPr>
            <p:cNvCxnSpPr>
              <a:cxnSpLocks/>
            </p:cNvCxnSpPr>
            <p:nvPr/>
          </p:nvCxnSpPr>
          <p:spPr>
            <a:xfrm>
              <a:off x="1337411" y="6288164"/>
              <a:ext cx="0" cy="110512"/>
            </a:xfrm>
            <a:prstGeom prst="line">
              <a:avLst/>
            </a:prstGeom>
            <a:ln w="6350" cap="rnd">
              <a:solidFill>
                <a:schemeClr val="bg2">
                  <a:lumMod val="75000"/>
                  <a:alpha val="78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슬라이드 번호 개체 틀 1">
            <a:extLst>
              <a:ext uri="{FF2B5EF4-FFF2-40B4-BE49-F238E27FC236}">
                <a16:creationId xmlns:a16="http://schemas.microsoft.com/office/drawing/2014/main" id="{5E058EFF-6331-E892-6FBB-08E924735B77}"/>
              </a:ext>
            </a:extLst>
          </p:cNvPr>
          <p:cNvSpPr txBox="1">
            <a:spLocks/>
          </p:cNvSpPr>
          <p:nvPr userDrawn="1"/>
        </p:nvSpPr>
        <p:spPr>
          <a:xfrm>
            <a:off x="8070411" y="6177906"/>
            <a:ext cx="1379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D3925-9527-4408-9C1C-75C5FDA7C6B3}" type="slidenum">
              <a:rPr lang="ko-KR" altLang="en-US" sz="900" smtClean="0">
                <a:solidFill>
                  <a:schemeClr val="bg2">
                    <a:lumMod val="7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pPr/>
              <a:t>‹#›</a:t>
            </a:fld>
            <a:endParaRPr lang="ko-KR" altLang="en-US" sz="900" dirty="0">
              <a:solidFill>
                <a:schemeClr val="bg2">
                  <a:lumMod val="7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595EC58-50E9-DC13-4554-326B7DCBCAC6}"/>
              </a:ext>
            </a:extLst>
          </p:cNvPr>
          <p:cNvSpPr/>
          <p:nvPr userDrawn="1"/>
        </p:nvSpPr>
        <p:spPr>
          <a:xfrm>
            <a:off x="0" y="-12710"/>
            <a:ext cx="9906000" cy="131309"/>
          </a:xfrm>
          <a:prstGeom prst="rect">
            <a:avLst/>
          </a:prstGeom>
          <a:gradFill>
            <a:gsLst>
              <a:gs pos="0">
                <a:srgbClr val="B60005"/>
              </a:gs>
              <a:gs pos="100000">
                <a:srgbClr val="930E1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</a:endParaRPr>
          </a:p>
        </p:txBody>
      </p:sp>
      <p:pic>
        <p:nvPicPr>
          <p:cNvPr id="2" name="그림 1" descr="스크린샷, 블랙, 어둠이(가) 표시된 사진&#10;&#10;자동 생성된 설명">
            <a:extLst>
              <a:ext uri="{FF2B5EF4-FFF2-40B4-BE49-F238E27FC236}">
                <a16:creationId xmlns:a16="http://schemas.microsoft.com/office/drawing/2014/main" id="{AC35DEC7-BF1E-7C92-4625-94DEF398F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62" y="30490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51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353" userDrawn="1">
          <p15:clr>
            <a:srgbClr val="FBAE40"/>
          </p15:clr>
        </p15:guide>
        <p15:guide id="4" pos="5887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  <p15:guide id="6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199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  <p15:guide id="3" pos="353">
          <p15:clr>
            <a:srgbClr val="FBAE40"/>
          </p15:clr>
        </p15:guide>
        <p15:guide id="4" pos="5887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oPub돋움체 Medium" panose="00000600000000000000" pitchFamily="2" charset="-127"/>
              </a:defRPr>
            </a:lvl1pPr>
          </a:lstStyle>
          <a:p>
            <a:fld id="{101661CB-8797-417E-815C-ACBDCF63CC5E}" type="datetimeFigureOut">
              <a:rPr lang="ko-KR" altLang="en-US" smtClean="0"/>
              <a:pPr/>
              <a:t>2025-10-01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oPub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oPub돋움체 Medium" panose="00000600000000000000" pitchFamily="2" charset="-127"/>
              </a:defRPr>
            </a:lvl1pPr>
          </a:lstStyle>
          <a:p>
            <a:fld id="{575D96FA-DD57-404B-8092-4511FDE5C4D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61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oPubWorld돋움체 Medium" panose="00000600000000000000" pitchFamily="2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oPub돋움체 Medium" panose="00000600000000000000" pitchFamily="2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oPub돋움체 Medium" panose="00000600000000000000" pitchFamily="2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oPub돋움체 Medium" panose="00000600000000000000" pitchFamily="2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oPub돋움체 Medium" panose="00000600000000000000" pitchFamily="2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oPub돋움체 Medium" panose="00000600000000000000" pitchFamily="2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jollycontrarian.com/index.php/Jolly_Contrarian" TargetMode="Externa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사람, 컴퓨터, 개인용 컴퓨터, 노트북이(가) 표시된 사진&#10;&#10;자동 생성된 설명">
            <a:extLst>
              <a:ext uri="{FF2B5EF4-FFF2-40B4-BE49-F238E27FC236}">
                <a16:creationId xmlns:a16="http://schemas.microsoft.com/office/drawing/2014/main" id="{6425F8CB-A58B-B7F4-CD18-49192C63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0" y="0"/>
            <a:ext cx="9907200" cy="5255116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E9992519-4413-307A-B3FF-9AE26FBD5F28}"/>
              </a:ext>
            </a:extLst>
          </p:cNvPr>
          <p:cNvSpPr/>
          <p:nvPr/>
        </p:nvSpPr>
        <p:spPr>
          <a:xfrm>
            <a:off x="-1200" y="0"/>
            <a:ext cx="9906000" cy="5255116"/>
          </a:xfrm>
          <a:prstGeom prst="rect">
            <a:avLst/>
          </a:prstGeom>
          <a:gradFill>
            <a:gsLst>
              <a:gs pos="0">
                <a:srgbClr val="00153E">
                  <a:alpha val="52000"/>
                </a:srgbClr>
              </a:gs>
              <a:gs pos="100000">
                <a:srgbClr val="00153E">
                  <a:alpha val="24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돋움체 Medium" panose="00000600000000000000" pitchFamily="2" charset="-127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91F58BF-D322-7E7C-BA5C-D1E9F21B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" y="5543386"/>
            <a:ext cx="5558385" cy="83099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3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 defTabSz="914400" fontAlgn="ctr">
              <a:lnSpc>
                <a:spcPct val="1200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본 자료는 상품이해를 돕기 위하여 작성된 것으로 어떠한 경우에도 투자결과에 대한 법적 책임소재의 증빙자료로 사용될 수 없습니다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본 자료를 통해 설명된 상품은 은행을 통해 가입하는 경우에도 예금자보호법에 의해 보호되지 않는 실적배당상품으로 “자본시장과 금융투자업에 관한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법률”에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의하여 운용실적에 따라 이익 또는 손실이 발생할 수 있으며 그 결과는 투자자에게 귀속됩니다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defTabSz="914400" fontAlgn="ctr">
              <a:lnSpc>
                <a:spcPct val="1200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본 자료에 수록된 내용은 신뢰할 만한 자료나 정보로부터 얻어진 것이나 당사는 그 정확성이나 완전성을 보장 하지 않습니다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 </a:t>
            </a:r>
          </a:p>
          <a:p>
            <a:pPr defTabSz="914400" fontAlgn="ctr">
              <a:lnSpc>
                <a:spcPct val="1200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반드시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판매사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직원의 상담 및 규약 등을 통하여 상품내용을 충분히 숙지하신 후 투자 판단에 임하시기 바랍니다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8DB5D33-3D69-15E7-B9F6-ABCBC4E6E99F}"/>
              </a:ext>
            </a:extLst>
          </p:cNvPr>
          <p:cNvSpPr/>
          <p:nvPr/>
        </p:nvSpPr>
        <p:spPr>
          <a:xfrm>
            <a:off x="7511745" y="5664200"/>
            <a:ext cx="1853220" cy="38616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판매회사 </a:t>
            </a:r>
            <a:r>
              <a:rPr lang="ko-KR" altLang="en-US" sz="1200" dirty="0" err="1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사내한</a:t>
            </a:r>
            <a:endParaRPr lang="ko-KR" altLang="en-US" sz="1200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SemiBold" panose="02000703000000020004" pitchFamily="50" charset="-127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505A182-2D8A-196B-0CA6-4A9079ACA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893" y="6088889"/>
            <a:ext cx="2018925" cy="26404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 algn="ctr">
              <a:lnSpc>
                <a:spcPct val="135000"/>
              </a:lnSpc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준법감시인 확인필 제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2024-00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CA8710-B227-156B-3AF2-BB88CA07650A}"/>
              </a:ext>
            </a:extLst>
          </p:cNvPr>
          <p:cNvSpPr txBox="1"/>
          <p:nvPr/>
        </p:nvSpPr>
        <p:spPr>
          <a:xfrm>
            <a:off x="474671" y="700785"/>
            <a:ext cx="7183429" cy="128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en-US" altLang="ko-KR" sz="36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DECS </a:t>
            </a:r>
            <a:r>
              <a:rPr lang="en-US" altLang="ko-KR" sz="3600" dirty="0" err="1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isda</a:t>
            </a:r>
            <a:r>
              <a:rPr lang="en-US" altLang="ko-KR" sz="36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세션</a:t>
            </a:r>
            <a:endParaRPr lang="en-US" altLang="ko-KR" sz="36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Pretendard ExtraBold" panose="02000903000000020004" pitchFamily="50" charset="-127"/>
            </a:endParaRPr>
          </a:p>
          <a:p>
            <a:pPr latinLnBrk="0">
              <a:lnSpc>
                <a:spcPct val="110000"/>
              </a:lnSpc>
            </a:pPr>
            <a:r>
              <a:rPr lang="en-US" altLang="ko-KR" sz="3600" dirty="0" err="1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Csa</a:t>
            </a:r>
            <a:r>
              <a:rPr lang="en-US" altLang="ko-KR" sz="36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-Credit support annex </a:t>
            </a:r>
            <a:endParaRPr lang="ko-KR" altLang="en-US" sz="360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EDFC3-7485-1513-0046-787F0FAC887A}"/>
              </a:ext>
            </a:extLst>
          </p:cNvPr>
          <p:cNvSpPr txBox="1"/>
          <p:nvPr/>
        </p:nvSpPr>
        <p:spPr>
          <a:xfrm>
            <a:off x="474671" y="2119265"/>
            <a:ext cx="4762347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FICC Derivatives Equity Club of </a:t>
            </a:r>
            <a:r>
              <a:rPr lang="en-US" altLang="ko-KR" dirty="0" err="1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Sogang</a:t>
            </a:r>
            <a:endParaRPr lang="ko-KR" altLang="en-US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Medium" panose="02000603000000020004" pitchFamily="50" charset="-127"/>
            </a:endParaRPr>
          </a:p>
        </p:txBody>
      </p:sp>
      <p:pic>
        <p:nvPicPr>
          <p:cNvPr id="5" name="그림 4" descr="스크린샷, 블랙, 어둠이(가) 표시된 사진&#10;&#10;자동 생성된 설명">
            <a:extLst>
              <a:ext uri="{FF2B5EF4-FFF2-40B4-BE49-F238E27FC236}">
                <a16:creationId xmlns:a16="http://schemas.microsoft.com/office/drawing/2014/main" id="{2304E14E-F192-B6D0-3773-C4A06CB5F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69" y="-270611"/>
            <a:ext cx="1942791" cy="19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38058-77CE-5825-8093-955423DCA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92E273-0F36-B05E-FFE7-19D96A757D42}"/>
              </a:ext>
            </a:extLst>
          </p:cNvPr>
          <p:cNvSpPr txBox="1"/>
          <p:nvPr/>
        </p:nvSpPr>
        <p:spPr>
          <a:xfrm>
            <a:off x="474671" y="964956"/>
            <a:ext cx="260870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담보액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 유형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54B7892-0E12-F9E3-0877-DB5B92A8C1A5}"/>
              </a:ext>
            </a:extLst>
          </p:cNvPr>
          <p:cNvSpPr/>
          <p:nvPr/>
        </p:nvSpPr>
        <p:spPr>
          <a:xfrm>
            <a:off x="656591" y="1910613"/>
            <a:ext cx="8687237" cy="3443104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1. Credit Support Amount (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Valuation Date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시점에서의 이론적 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Exposure, Independent Amount, Threshold, MTA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등을 반영해 계산됨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하지만 이미 주고받은 담보는 고려되지 않음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2. Posted Credit Support (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보유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과거 마진콜을 통해 이미 교환되어 현재 보유 중인 담보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이전 회차에서 상대방이 담보로 맡긴 채권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현금 등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UK CSA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에서는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Posted Credit Balance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라고도 부름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3. Delivery Amount &amp; Return Amount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실제로 이번 회차에서 주고받아야 할 “순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(Net Collateral)”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계산식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: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Delivery/Return Amount=Credit Support Amount−Posted Credit Support 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1822B89-44DC-2F6E-743D-2EDA2D79A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51084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Credit Support Amoun(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가 양수인 경우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추가적으로 다음의 계산과정을 거쳐 실제로 넘겨줄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담보액인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Delivery Amount(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차입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또는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Return Amount(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반환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가 결정된다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9D566A4E-0828-7FAE-2CB7-ACB6159B7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88C9BB5A-B677-F52A-7B2A-7C1FB46D5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3683242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05  |  Credit Support Amoun(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필요 </a:t>
            </a:r>
            <a:r>
              <a:rPr lang="ko-KR" altLang="en-US" sz="1100" dirty="0" err="1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담보액</a:t>
            </a:r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))</a:t>
            </a:r>
            <a:endParaRPr lang="ko-KR" altLang="en-US" sz="1100" dirty="0">
              <a:solidFill>
                <a:srgbClr val="B60005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SemiBold" panose="02000703000000020004" pitchFamily="50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01FB343-3B9C-74D9-9125-6CAA6BF05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53870"/>
              </p:ext>
            </p:extLst>
          </p:nvPr>
        </p:nvGraphicFramePr>
        <p:xfrm>
          <a:off x="658377" y="5458233"/>
          <a:ext cx="8687236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2787">
                  <a:extLst>
                    <a:ext uri="{9D8B030D-6E8A-4147-A177-3AD203B41FA5}">
                      <a16:colId xmlns:a16="http://schemas.microsoft.com/office/drawing/2014/main" val="154146661"/>
                    </a:ext>
                  </a:extLst>
                </a:gridCol>
                <a:gridCol w="4444449">
                  <a:extLst>
                    <a:ext uri="{9D8B030D-6E8A-4147-A177-3AD203B41FA5}">
                      <a16:colId xmlns:a16="http://schemas.microsoft.com/office/drawing/2014/main" val="1327016603"/>
                    </a:ext>
                  </a:extLst>
                </a:gridCol>
              </a:tblGrid>
              <a:tr h="576719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Delivery Amount 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차입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담보액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</a:p>
                    <a:p>
                      <a:pPr marL="171450" indent="-1714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Credit Support Amount &gt; Posted Credit Support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인 경우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→ 모자란 만큼 새로 담보를 요구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상대방이 추가 제공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</a:p>
                    <a:p>
                      <a:pPr latinLnBrk="1"/>
                      <a:endParaRPr lang="ko-KR" altLang="en-US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Return Amount (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반환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담보액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→ Credit Support Amount &lt; Posted Credit Support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인 경우</a:t>
                      </a:r>
                    </a:p>
                    <a:p>
                      <a:pPr>
                        <a:lnSpc>
                          <a:spcPct val="125000"/>
                        </a:lnSpc>
                      </a:pP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→ 남는 만큼 담보를 돌려줘야 함</a:t>
                      </a:r>
                    </a:p>
                    <a:p>
                      <a:pPr latinLnBrk="1"/>
                      <a:endParaRPr lang="ko-KR" alt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245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92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E60C9-A8F9-C441-EB02-D3F07EF99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25D3FC-C367-225B-BCA3-826D7DBF155C}"/>
              </a:ext>
            </a:extLst>
          </p:cNvPr>
          <p:cNvSpPr txBox="1"/>
          <p:nvPr/>
        </p:nvSpPr>
        <p:spPr>
          <a:xfrm>
            <a:off x="474671" y="964956"/>
            <a:ext cx="3683242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인도 담보액과 반환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담보액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C427C5C-5516-FB69-9753-C825EFCCA6B6}"/>
              </a:ext>
            </a:extLst>
          </p:cNvPr>
          <p:cNvSpPr/>
          <p:nvPr/>
        </p:nvSpPr>
        <p:spPr>
          <a:xfrm>
            <a:off x="560387" y="1847981"/>
            <a:ext cx="4000323" cy="4327041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계산 공식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1.Delivery Amount 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인도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Delivery Amount=Credit Support Amount−Posted Credit Support{Delivery Amount} = {Credit Support Amount} - {Posted Credit Support}Delivery Amount=Credit Support Amount−Posted Credit Support 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&gt;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현재 보유 담보 → 부족분을 새로 인도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2.Return Amount 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반환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Return Amount=Posted Credit Support−Credit Support Amount{Return Amount} = {Posted Credit Support} - {Credit Support Amount}Return Amount=Posted Credit Support−Credit Support Amount 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&lt;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현재 보유 담보 → 초과분을 반환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2DCC0F-95A5-65ED-6FC8-3A175D7B467E}"/>
              </a:ext>
            </a:extLst>
          </p:cNvPr>
          <p:cNvSpPr/>
          <p:nvPr/>
        </p:nvSpPr>
        <p:spPr>
          <a:xfrm>
            <a:off x="5102577" y="1847982"/>
            <a:ext cx="4243035" cy="2351486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예시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1: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자사가 담보를 보유한 경우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상대방에 청구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(Credit Support Amount): USD 10M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자사 보유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(Posted Credit Support): USD 9M</a:t>
            </a:r>
          </a:p>
          <a:p>
            <a:pPr>
              <a:lnSpc>
                <a:spcPct val="125000"/>
              </a:lnSpc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DeliveryAmount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=10M−9M=1M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→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부족분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USD 1M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추가 요구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보유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: USD 12M</a:t>
            </a:r>
          </a:p>
          <a:p>
            <a:pPr>
              <a:lnSpc>
                <a:spcPct val="125000"/>
              </a:lnSpc>
            </a:pP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ReturnAmount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=12M−10M=2M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Return Amount = 12M - 10M = 2M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→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초과분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USD 2M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반환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6BF1D40-1B22-B80E-FB30-A27459B1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51084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Credit Support Amoun(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가 양수인 경우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추가적으로 다음의 계산과정을 거쳐 실제로 넘겨줄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담보액인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Delivery Amount(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차입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또는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Return Amount(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반환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가 결정된다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1A8AFB37-F374-1996-CABA-57B1C5109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94124C0D-8FF6-AE78-AE0B-453E21E8F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3683242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05  |  Delivery Amount Return Amount </a:t>
            </a:r>
            <a:endParaRPr lang="ko-KR" altLang="en-US" sz="1100" dirty="0">
              <a:solidFill>
                <a:srgbClr val="B60005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SemiBold" panose="020007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B66F542-D679-E868-1084-A3BAD1F5BC9A}"/>
              </a:ext>
            </a:extLst>
          </p:cNvPr>
          <p:cNvSpPr/>
          <p:nvPr/>
        </p:nvSpPr>
        <p:spPr>
          <a:xfrm>
            <a:off x="5294489" y="4572000"/>
            <a:ext cx="1128889" cy="16030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Secured party’s</a:t>
            </a:r>
          </a:p>
          <a:p>
            <a:pPr algn="ctr"/>
            <a:r>
              <a:rPr lang="en-US" altLang="ko-KR" dirty="0"/>
              <a:t>exposure</a:t>
            </a:r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7A2DC45-7171-AD3F-FF3C-EC80AE94831E}"/>
              </a:ext>
            </a:extLst>
          </p:cNvPr>
          <p:cNvSpPr/>
          <p:nvPr/>
        </p:nvSpPr>
        <p:spPr>
          <a:xfrm>
            <a:off x="6592711" y="5170311"/>
            <a:ext cx="1128889" cy="10047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Posted credit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support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CB616F3-071E-2021-4DF5-5FA028964400}"/>
              </a:ext>
            </a:extLst>
          </p:cNvPr>
          <p:cNvSpPr/>
          <p:nvPr/>
        </p:nvSpPr>
        <p:spPr>
          <a:xfrm>
            <a:off x="6592711" y="4572000"/>
            <a:ext cx="1128889" cy="598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Delivery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amount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AF138-3C5B-6AB9-4D1A-390E08ED785B}"/>
              </a:ext>
            </a:extLst>
          </p:cNvPr>
          <p:cNvSpPr txBox="1"/>
          <p:nvPr/>
        </p:nvSpPr>
        <p:spPr>
          <a:xfrm>
            <a:off x="7890933" y="4708646"/>
            <a:ext cx="112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부족분 추가납부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F39BB-F47D-808E-7113-85A8F56CE88A}"/>
              </a:ext>
            </a:extLst>
          </p:cNvPr>
          <p:cNvSpPr txBox="1"/>
          <p:nvPr/>
        </p:nvSpPr>
        <p:spPr>
          <a:xfrm>
            <a:off x="7890933" y="5356323"/>
            <a:ext cx="125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Vm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 더 크면 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차액분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반환받음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(return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amount)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609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06589-2CE4-2055-59DB-6A4421345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2D45233-0652-14FA-E581-962495062CEA}"/>
              </a:ext>
            </a:extLst>
          </p:cNvPr>
          <p:cNvSpPr/>
          <p:nvPr/>
        </p:nvSpPr>
        <p:spPr>
          <a:xfrm>
            <a:off x="560388" y="1086595"/>
            <a:ext cx="4354512" cy="4826843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[1]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거래 시가 평가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(Valuation Date)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▼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[2]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신용위험노출액 산출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(Exposure)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▼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[3]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계산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(Credit Support Amount)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Independent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Amount   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Threshold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Add-on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   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▼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[4]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현재 보유 담보 확인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(Posted Credit Support)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▼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[5]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순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결정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Delivery Amount/ Return Amount       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= Credit Support Amount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- Posted Credit     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Support 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부족분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   / Amount (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초과분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▼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[6]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실제 담보 이전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반환 실행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8CACE00D-03AC-7061-F640-CDE278B52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8315" y="1086595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726AF89C-C2B9-73AA-B2D0-24B4C2C2F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3683242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05  |  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담보청구의 업무 </a:t>
            </a:r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flow </a:t>
            </a:r>
            <a:endParaRPr lang="ko-KR" altLang="en-US" sz="1100" dirty="0">
              <a:solidFill>
                <a:srgbClr val="B60005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SemiBold" panose="020007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61D804-8826-DE9D-F8D3-5F8B0EB858FA}"/>
              </a:ext>
            </a:extLst>
          </p:cNvPr>
          <p:cNvSpPr txBox="1"/>
          <p:nvPr/>
        </p:nvSpPr>
        <p:spPr>
          <a:xfrm>
            <a:off x="5384800" y="1086595"/>
            <a:ext cx="3200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Valuation Date: 8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10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일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월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Valuation Time: 8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7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일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금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17:00 (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 영업일 기준 시가평가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Notification Time: 8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월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11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일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화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13:00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담보물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한국 국채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결제일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지급지시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영업일 후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4718B03-645C-C13A-30F3-F74D4A6E4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20333"/>
              </p:ext>
            </p:extLst>
          </p:nvPr>
        </p:nvGraphicFramePr>
        <p:xfrm>
          <a:off x="5384800" y="2729971"/>
          <a:ext cx="3960812" cy="3183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938">
                  <a:extLst>
                    <a:ext uri="{9D8B030D-6E8A-4147-A177-3AD203B41FA5}">
                      <a16:colId xmlns:a16="http://schemas.microsoft.com/office/drawing/2014/main" val="639194244"/>
                    </a:ext>
                  </a:extLst>
                </a:gridCol>
                <a:gridCol w="1130694">
                  <a:extLst>
                    <a:ext uri="{9D8B030D-6E8A-4147-A177-3AD203B41FA5}">
                      <a16:colId xmlns:a16="http://schemas.microsoft.com/office/drawing/2014/main" val="2854777874"/>
                    </a:ext>
                  </a:extLst>
                </a:gridCol>
                <a:gridCol w="2378180">
                  <a:extLst>
                    <a:ext uri="{9D8B030D-6E8A-4147-A177-3AD203B41FA5}">
                      <a16:colId xmlns:a16="http://schemas.microsoft.com/office/drawing/2014/main" val="2555168944"/>
                    </a:ext>
                  </a:extLst>
                </a:gridCol>
              </a:tblGrid>
              <a:tr h="29505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단계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설명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97343"/>
                  </a:ext>
                </a:extLst>
              </a:tr>
              <a:tr h="12040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10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오전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담보관리시스템에서 전 영업일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7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17:00 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기준으로 시가평가 → </a:t>
                      </a:r>
                      <a:r>
                        <a:rPr lang="ko-KR" alt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익스포저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산출 → 필요 </a:t>
                      </a:r>
                      <a:r>
                        <a:rPr lang="ko-KR" alt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담보액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계산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(Threshold, IA, MTA, Rounding 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포함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</a:p>
                    <a:p>
                      <a:pPr latinLnBrk="1"/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95513"/>
                  </a:ext>
                </a:extLst>
              </a:tr>
              <a:tr h="4631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2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10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오전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~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오후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Delivery/Return Amount 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계산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필요 </a:t>
                      </a:r>
                      <a:r>
                        <a:rPr lang="ko-KR" alt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담보액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현재 보유 </a:t>
                      </a:r>
                      <a:r>
                        <a:rPr lang="ko-KR" altLang="en-US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담보액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99978"/>
                  </a:ext>
                </a:extLst>
              </a:tr>
              <a:tr h="6483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3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10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~11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13:00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담보청구 통지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(Notification): 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상대방에게 전달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Dispute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가 없으면 통지 유효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12254"/>
                  </a:ext>
                </a:extLst>
              </a:tr>
              <a:tr h="29505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4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11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화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예탁결제원 등 지급결제 지시 진행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004444"/>
                  </a:ext>
                </a:extLst>
              </a:tr>
              <a:tr h="2778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5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8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월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13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일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목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 결제 완료 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국채 전달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endParaRPr lang="ko-KR" altLang="en-US" sz="1200" dirty="0">
                        <a:latin typeface="KoPubWorld돋움체 Medium" panose="00000600000000000000" pitchFamily="2" charset="-127"/>
                        <a:ea typeface="KoPubWorld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27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7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C3041-29E7-E3E1-6168-63B961EED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2DD3D0-01C5-DFC5-3528-9A589C4C690E}"/>
              </a:ext>
            </a:extLst>
          </p:cNvPr>
          <p:cNvSpPr txBox="1"/>
          <p:nvPr/>
        </p:nvSpPr>
        <p:spPr>
          <a:xfrm>
            <a:off x="474671" y="964956"/>
            <a:ext cx="260870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마진 콜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16DF3FF-E11C-5B57-ED7F-C012B98C267A}"/>
              </a:ext>
            </a:extLst>
          </p:cNvPr>
          <p:cNvSpPr/>
          <p:nvPr/>
        </p:nvSpPr>
        <p:spPr>
          <a:xfrm>
            <a:off x="560388" y="1978071"/>
            <a:ext cx="3011489" cy="1183912"/>
          </a:xfrm>
          <a:prstGeom prst="roundRect">
            <a:avLst>
              <a:gd name="adj" fmla="val 7576"/>
            </a:avLst>
          </a:prstGeom>
          <a:solidFill>
            <a:srgbClr val="3333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 defTabSz="666985" fontAlgn="t" latinLnBrk="1"/>
            <a:r>
              <a: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마진 콜 통지 </a:t>
            </a:r>
            <a:endParaRPr lang="en-US" altLang="ko-KR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ctr" defTabSz="666985" fontAlgn="t" latinLnBrk="1"/>
            <a:r>
              <a:rPr lang="ko-KR" altLang="en-US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작성 방법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651ACDA-2C8C-94C2-6D21-37C571D2F004}"/>
              </a:ext>
            </a:extLst>
          </p:cNvPr>
          <p:cNvSpPr/>
          <p:nvPr/>
        </p:nvSpPr>
        <p:spPr>
          <a:xfrm>
            <a:off x="3639313" y="1961600"/>
            <a:ext cx="5706300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ISDA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에서는 표준 서식 제공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X →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형식은 임의로 가능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다만 최소 기재 사항은 반드시 포함해야 함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: Valuation Date,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(Credit Support Amount), Delivery/Return Amount,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 종류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지급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결제 조건 등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03AD5250-A7B4-129C-4091-5556DFA0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51084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자사에서 상대방에게 담보차입을 요구하는 경우의 통지를 마진 콜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(Margin Call),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반대로 자사에서 상대방에게 과거에 차입해준 담보물의 반환을 청구하는 경우의 통 지를 리턴 콜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(Return Call)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DFDE0CF2-46F7-7B54-DE1E-44C979B6B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0204BE04-66A7-87D0-8997-A2A014D04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3683242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06  |  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마진 콜 통지의 작성 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D344532-343A-047E-4C43-73CFFAB2B590}"/>
              </a:ext>
            </a:extLst>
          </p:cNvPr>
          <p:cNvGrpSpPr/>
          <p:nvPr/>
        </p:nvGrpSpPr>
        <p:grpSpPr>
          <a:xfrm>
            <a:off x="560388" y="3229442"/>
            <a:ext cx="4288578" cy="3156933"/>
            <a:chOff x="571155" y="2610074"/>
            <a:chExt cx="4288578" cy="3310910"/>
          </a:xfrm>
        </p:grpSpPr>
        <p:sp>
          <p:nvSpPr>
            <p:cNvPr id="15" name="사각형: 둥근 위쪽 모서리 14">
              <a:extLst>
                <a:ext uri="{FF2B5EF4-FFF2-40B4-BE49-F238E27FC236}">
                  <a16:creationId xmlns:a16="http://schemas.microsoft.com/office/drawing/2014/main" id="{F4CF782B-6BA4-77BC-851F-1FDA32D158DC}"/>
                </a:ext>
              </a:extLst>
            </p:cNvPr>
            <p:cNvSpPr/>
            <p:nvPr/>
          </p:nvSpPr>
          <p:spPr>
            <a:xfrm>
              <a:off x="571155" y="2610074"/>
              <a:ext cx="4288577" cy="341016"/>
            </a:xfrm>
            <a:prstGeom prst="round2SameRect">
              <a:avLst>
                <a:gd name="adj1" fmla="val 3455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마진 콜의 통지사례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E4F012C6-316C-2197-F230-12823F155EA3}"/>
                </a:ext>
              </a:extLst>
            </p:cNvPr>
            <p:cNvSpPr/>
            <p:nvPr/>
          </p:nvSpPr>
          <p:spPr>
            <a:xfrm>
              <a:off x="571155" y="2611651"/>
              <a:ext cx="4288578" cy="3309333"/>
            </a:xfrm>
            <a:prstGeom prst="roundRect">
              <a:avLst>
                <a:gd name="adj" fmla="val 3536"/>
              </a:avLst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</a:endParaRPr>
            </a:p>
          </p:txBody>
        </p: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797BF14-207C-3E49-9DC8-8EFA3ADD30EC}"/>
              </a:ext>
            </a:extLst>
          </p:cNvPr>
          <p:cNvSpPr/>
          <p:nvPr/>
        </p:nvSpPr>
        <p:spPr>
          <a:xfrm>
            <a:off x="5105400" y="3229444"/>
            <a:ext cx="4288578" cy="3155430"/>
          </a:xfrm>
          <a:prstGeom prst="roundRect">
            <a:avLst>
              <a:gd name="adj" fmla="val 353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KoPub돋움체 Medium" panose="000006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72FA1-A423-A045-ADC3-18A1F9E840BB}"/>
              </a:ext>
            </a:extLst>
          </p:cNvPr>
          <p:cNvSpPr txBox="1"/>
          <p:nvPr/>
        </p:nvSpPr>
        <p:spPr>
          <a:xfrm>
            <a:off x="678656" y="3816325"/>
            <a:ext cx="3156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익스포저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(+)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108,097,354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상대의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(+)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1,000,000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자신의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(+)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2,000,000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상대의 신용 한도액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(-)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15,000,000</a:t>
            </a:r>
          </a:p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----------------------------------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필요담보액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(+)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92,097,354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상대의 보유담보의 시가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평가액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(-) 25,087,584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미결제담보물의 시가평가액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(-)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13,024,738</a:t>
            </a:r>
          </a:p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----------------------------------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상대의 차입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(+)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53,985,031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최저인도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1,000,000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단수 처리 단위 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10,000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1FF735-E92C-4E23-6C45-97ECE0A79E02}"/>
              </a:ext>
            </a:extLst>
          </p:cNvPr>
          <p:cNvSpPr txBox="1"/>
          <p:nvPr/>
        </p:nvSpPr>
        <p:spPr>
          <a:xfrm>
            <a:off x="5361191" y="3703907"/>
            <a:ext cx="37769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-----------------------------------------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상대의 차입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필요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                                            (+)</a:t>
            </a:r>
            <a:r>
              <a:rPr lang="en-US" altLang="ko-KR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usd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53,990,000</a:t>
            </a:r>
          </a:p>
          <a:p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마진콜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통지의 작성 시에는 금액의 오기나 잘못된 계산이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있는지 여부를 신중하게 다시 살펴볼 필요가 있다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작성자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자신이 체크 후 다른 담당자가 다시 재점검을 하고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 다음 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상사나 직속의 관련자가 두 번째 점검을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해야한다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이렇게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번의 점검을 한다면 일단 실수에 의한 금액이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달라지는 것을 대부분 방지할 수 있다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797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9297A1-C7AF-05D4-B3B5-5C2829499D77}"/>
              </a:ext>
            </a:extLst>
          </p:cNvPr>
          <p:cNvSpPr txBox="1"/>
          <p:nvPr/>
        </p:nvSpPr>
        <p:spPr>
          <a:xfrm>
            <a:off x="479435" y="1688863"/>
            <a:ext cx="254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2000" dirty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TABLE OF CONTENTS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B5A54F5-4A6B-B4E9-95E7-CA4A4FFFD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63595"/>
              </p:ext>
            </p:extLst>
          </p:nvPr>
        </p:nvGraphicFramePr>
        <p:xfrm>
          <a:off x="565017" y="3253676"/>
          <a:ext cx="8780598" cy="670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433">
                  <a:extLst>
                    <a:ext uri="{9D8B030D-6E8A-4147-A177-3AD203B41FA5}">
                      <a16:colId xmlns:a16="http://schemas.microsoft.com/office/drawing/2014/main" val="3038099602"/>
                    </a:ext>
                  </a:extLst>
                </a:gridCol>
                <a:gridCol w="1463433">
                  <a:extLst>
                    <a:ext uri="{9D8B030D-6E8A-4147-A177-3AD203B41FA5}">
                      <a16:colId xmlns:a16="http://schemas.microsoft.com/office/drawing/2014/main" val="2744192765"/>
                    </a:ext>
                  </a:extLst>
                </a:gridCol>
                <a:gridCol w="1463433">
                  <a:extLst>
                    <a:ext uri="{9D8B030D-6E8A-4147-A177-3AD203B41FA5}">
                      <a16:colId xmlns:a16="http://schemas.microsoft.com/office/drawing/2014/main" val="2733594404"/>
                    </a:ext>
                  </a:extLst>
                </a:gridCol>
                <a:gridCol w="1463433">
                  <a:extLst>
                    <a:ext uri="{9D8B030D-6E8A-4147-A177-3AD203B41FA5}">
                      <a16:colId xmlns:a16="http://schemas.microsoft.com/office/drawing/2014/main" val="3492526985"/>
                    </a:ext>
                  </a:extLst>
                </a:gridCol>
                <a:gridCol w="1463433">
                  <a:extLst>
                    <a:ext uri="{9D8B030D-6E8A-4147-A177-3AD203B41FA5}">
                      <a16:colId xmlns:a16="http://schemas.microsoft.com/office/drawing/2014/main" val="3494223342"/>
                    </a:ext>
                  </a:extLst>
                </a:gridCol>
                <a:gridCol w="1463433">
                  <a:extLst>
                    <a:ext uri="{9D8B030D-6E8A-4147-A177-3AD203B41FA5}">
                      <a16:colId xmlns:a16="http://schemas.microsoft.com/office/drawing/2014/main" val="129512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Pretendard ExtraBold" panose="02000903000000020004" pitchFamily="50" charset="-127"/>
                        </a:rPr>
                        <a:t>01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err="1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신용리스크</a:t>
                      </a: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 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SemiBold" panose="02000703000000020004" pitchFamily="50" charset="-127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감축 수단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SemiBold" panose="02000703000000020004" pitchFamily="50" charset="-127"/>
                      </a:endParaRPr>
                    </a:p>
                  </a:txBody>
                  <a:tcPr marL="108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Pretendard ExtraBold" panose="02000903000000020004" pitchFamily="50" charset="-127"/>
                        </a:rPr>
                        <a:t>02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err="1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Csa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의 유형</a:t>
                      </a:r>
                      <a:endParaRPr lang="en-US" altLang="ko-KR" sz="1200" b="0" dirty="0">
                        <a:solidFill>
                          <a:schemeClr val="bg1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SemiBold" panose="02000703000000020004" pitchFamily="50" charset="-127"/>
                      </a:endParaRPr>
                    </a:p>
                  </a:txBody>
                  <a:tcPr marL="108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Pretendard ExtraBold" panose="02000903000000020004" pitchFamily="50" charset="-127"/>
                        </a:rPr>
                        <a:t>03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err="1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Csa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 관리운영</a:t>
                      </a:r>
                    </a:p>
                  </a:txBody>
                  <a:tcPr marL="108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Pretendard ExtraBold" panose="02000903000000020004" pitchFamily="50" charset="-127"/>
                        </a:rPr>
                        <a:t>04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익스포저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 산출</a:t>
                      </a:r>
                    </a:p>
                  </a:txBody>
                  <a:tcPr marL="108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Pretendard ExtraBold" panose="02000903000000020004" pitchFamily="50" charset="-127"/>
                        </a:rPr>
                        <a:t>05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담보액</a:t>
                      </a:r>
                      <a:r>
                        <a:rPr lang="ko-KR" altLang="en-US" sz="1200" b="0" dirty="0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 산식</a:t>
                      </a:r>
                    </a:p>
                  </a:txBody>
                  <a:tcPr marL="108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KoPub돋움체 Bold" panose="00000800000000000000" pitchFamily="2" charset="-127"/>
                          <a:ea typeface="KoPub돋움체 Bold" panose="00000800000000000000" pitchFamily="2" charset="-127"/>
                          <a:cs typeface="Pretendard ExtraBold" panose="02000903000000020004" pitchFamily="50" charset="-127"/>
                        </a:rPr>
                        <a:t>06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dirty="0" err="1"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마진콜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SemiBold" panose="02000703000000020004" pitchFamily="50" charset="-127"/>
                      </a:endParaRPr>
                    </a:p>
                  </a:txBody>
                  <a:tcPr marL="10800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9538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6D752B-3E14-8B21-1FDC-9864F28263AF}"/>
              </a:ext>
            </a:extLst>
          </p:cNvPr>
          <p:cNvSpPr txBox="1"/>
          <p:nvPr/>
        </p:nvSpPr>
        <p:spPr>
          <a:xfrm>
            <a:off x="479435" y="5954235"/>
            <a:ext cx="4066604" cy="414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900" dirty="0"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FC DECS|  FICC Derivatives Equity Club of </a:t>
            </a:r>
            <a:r>
              <a:rPr lang="en-US" altLang="ko-KR" sz="900" dirty="0" err="1"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Sogang</a:t>
            </a:r>
            <a:endParaRPr lang="en-US" altLang="ko-KR" sz="900" dirty="0">
              <a:latin typeface="KoPub돋움체 Bold" panose="00000800000000000000" pitchFamily="2" charset="-127"/>
              <a:ea typeface="KoPub돋움체 Bold" panose="00000800000000000000" pitchFamily="2" charset="-127"/>
              <a:cs typeface="Pretendard ExtraBold" panose="0200090300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err="1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덱스</a:t>
            </a:r>
            <a:r>
              <a:rPr lang="ko-KR" altLang="en-US" sz="9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상품명 </a:t>
            </a:r>
            <a:r>
              <a:rPr lang="en-US" altLang="ko-KR" sz="9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N</a:t>
            </a:r>
            <a:r>
              <a:rPr lang="ko-KR" altLang="en-US" sz="9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호</a:t>
            </a:r>
            <a:r>
              <a:rPr lang="en-US" altLang="ko-KR" sz="9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900" dirty="0"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제안서</a:t>
            </a:r>
          </a:p>
        </p:txBody>
      </p:sp>
      <p:pic>
        <p:nvPicPr>
          <p:cNvPr id="4" name="그림 3" descr="스크린샷, 블랙, 어둠이(가) 표시된 사진&#10;&#10;자동 생성된 설명">
            <a:extLst>
              <a:ext uri="{FF2B5EF4-FFF2-40B4-BE49-F238E27FC236}">
                <a16:creationId xmlns:a16="http://schemas.microsoft.com/office/drawing/2014/main" id="{07900A63-A186-476B-23F4-0B448AA0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53" y="4982839"/>
            <a:ext cx="1942791" cy="19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9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FBD32-8B65-AC28-A32D-E4D3DBFCCF81}"/>
              </a:ext>
            </a:extLst>
          </p:cNvPr>
          <p:cNvSpPr txBox="1"/>
          <p:nvPr/>
        </p:nvSpPr>
        <p:spPr>
          <a:xfrm>
            <a:off x="474671" y="964956"/>
            <a:ext cx="322864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Credit support annex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 개요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0A8101CE-217D-2177-30A0-F580A8E6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2759066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01  |  </a:t>
            </a:r>
            <a:r>
              <a:rPr lang="en-US" altLang="ko-KR" sz="1100" dirty="0" err="1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csa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65DD2-A2B0-2952-8CCD-719CE92D09DD}"/>
              </a:ext>
            </a:extLst>
          </p:cNvPr>
          <p:cNvSpPr txBox="1"/>
          <p:nvPr/>
        </p:nvSpPr>
        <p:spPr>
          <a:xfrm>
            <a:off x="2772229" y="2747219"/>
            <a:ext cx="5660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>
              <a:latin typeface="KoPub돋움체 Medium" panose="00000600000000000000" pitchFamily="2" charset="-127"/>
            </a:endParaRP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0915E07A-134E-7E89-AE09-C86F0A977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6472"/>
              </p:ext>
            </p:extLst>
          </p:nvPr>
        </p:nvGraphicFramePr>
        <p:xfrm>
          <a:off x="560388" y="1607693"/>
          <a:ext cx="8785226" cy="480358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71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079"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credit support annex </a:t>
                      </a:r>
                      <a:endParaRPr lang="ko-KR" altLang="en-US" sz="120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Medium" panose="0200060300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indent="0" algn="l" defTabSz="1019007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제정 담보계약서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이에 근거한 물적 담보 계약이 파생상품 거래 </a:t>
                      </a:r>
                      <a:r>
                        <a:rPr lang="ko-KR" altLang="en-US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신용리스크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 감축의 주된 수단</a:t>
                      </a:r>
                      <a:endParaRPr lang="en-US" altLang="ko-KR" sz="12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SemiBold" panose="02000703000000020004" pitchFamily="50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740"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역사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과거에는 무담보로 파생상품 거래를 했지만</a:t>
                      </a:r>
                      <a:r>
                        <a:rPr lang="en-US" altLang="ko-KR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거래 잔액과 신용위험 누적 문제 </a:t>
                      </a:r>
                      <a:r>
                        <a:rPr lang="en-US" altLang="ko-KR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+ </a:t>
                      </a: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금융위기 이후 신용등급 하락 문제로 인해 담보계약</a:t>
                      </a:r>
                      <a:r>
                        <a:rPr lang="en-US" altLang="ko-KR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(CSA)</a:t>
                      </a: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을 도입</a:t>
                      </a:r>
                      <a:endParaRPr lang="en-US" altLang="ko-KR" sz="125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신용위험 부담이 줄어들어 거래 조건</a:t>
                      </a:r>
                      <a:r>
                        <a:rPr lang="en-US" altLang="ko-KR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가격</a:t>
                      </a:r>
                      <a:r>
                        <a:rPr lang="en-US" altLang="ko-KR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이 좋아지고</a:t>
                      </a:r>
                      <a:r>
                        <a:rPr lang="en-US" altLang="ko-KR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경쟁에서 유리해지기 때문에 </a:t>
                      </a:r>
                      <a:endParaRPr lang="en-US" altLang="ko-KR" sz="125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5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지금은 국제 파생상품 거래의 표준</a:t>
                      </a:r>
                    </a:p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0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416434"/>
                  </a:ext>
                </a:extLst>
              </a:tr>
              <a:tr h="724948">
                <a:tc gridSpan="2"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en-US" altLang="ko-KR" sz="120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Csa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이외에도 시행되어왔던 </a:t>
                      </a:r>
                      <a:r>
                        <a:rPr lang="ko-KR" altLang="en-US" sz="120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신용리스크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 감축 수단들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171450" marR="0" lvl="0" indent="-171450" algn="l" defTabSz="1019007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ko-KR" sz="10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14817"/>
                  </a:ext>
                </a:extLst>
              </a:tr>
              <a:tr h="4335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en-US" altLang="ko-KR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down grade </a:t>
                      </a: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조항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거래 상대방의 신용도가 일정 수중 이하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(</a:t>
                      </a:r>
                      <a:r>
                        <a:rPr lang="en-US" altLang="ko-KR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standardard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&amp; poor’s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의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bb+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이하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en-US" altLang="ko-KR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moody’s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의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ba1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이하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)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로 떨어진 경우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en-US" altLang="ko-KR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isda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마스터 계약에 기반한 모든 거래를 기한 전에 해약할 수 있다는 취지를 가진 특수 약관이다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이 다운그레이드 조항의 추가는 신용등급이 하락한 거슬 이유로 모든 거래가 기한 전 일거에 해약될 수 있기 때문에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거래 상대방이 기피하여 </a:t>
                      </a:r>
                      <a:r>
                        <a:rPr lang="en-US" altLang="ko-KR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isda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마스터 계약 체결협상의 난관이 되는 문제점이 </a:t>
                      </a:r>
                      <a:endParaRPr lang="en-US" altLang="ko-KR" sz="12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517508"/>
                  </a:ext>
                </a:extLst>
              </a:tr>
              <a:tr h="901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en-US" altLang="ko-KR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mutual put </a:t>
                      </a: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조항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l" defTabSz="1019007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상호 해약 조항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거래개시 시에 신용위험 완화를 목적으로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일정 시점에서 거래를 중도 해약할 권리를 쌍방 모두에게 인정하는 당사자간 특수 약관이다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일반적으로 거래기간이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10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년을 초과하는 금리 </a:t>
                      </a:r>
                      <a:r>
                        <a:rPr lang="ko-KR" altLang="en-US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스왑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거래 등의 </a:t>
                      </a:r>
                      <a:r>
                        <a:rPr lang="ko-KR" altLang="en-US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초장기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거래의 개별거래확인서에 </a:t>
                      </a:r>
                      <a:r>
                        <a:rPr lang="ko-KR" altLang="en-US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추가기입된다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571016"/>
                  </a:ext>
                </a:extLst>
              </a:tr>
              <a:tr h="43358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100" kern="120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신용위험의 네팅</a:t>
                      </a:r>
                      <a:endParaRPr lang="ko-KR" altLang="en-US" sz="110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Medium" panose="0200060300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현재 </a:t>
                      </a:r>
                      <a:r>
                        <a:rPr lang="ko-KR" altLang="en-US" sz="1200" kern="1200" dirty="0" err="1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익스포저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 방식으로 신용위험액을 산출하고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여러 종류의 파생상품 거래의 신용위험액을 합산하여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net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기반으로 관리하는 방법이다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거래의 시가 </a:t>
                      </a:r>
                      <a:r>
                        <a:rPr lang="ko-KR" altLang="en-US" sz="1200" kern="1200" dirty="0" err="1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평가액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거래를 기한 전 해약할 경우 재구축 비용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)+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KoPubWorld돋움체 Medium" panose="00000600000000000000" pitchFamily="2" charset="-127"/>
                          <a:ea typeface="KoPubWorld돋움체 Medium" panose="00000600000000000000" pitchFamily="2" charset="-127"/>
                          <a:cs typeface="KoPubWorld돋움체 Medium" panose="00000600000000000000" pitchFamily="2" charset="-127"/>
                        </a:rPr>
                        <a:t>거래의 상정 원본*일정 비율  의 계산식으로 신용위험액을 산출하는 방법</a:t>
                      </a:r>
                      <a:endParaRPr lang="en-US" altLang="ko-KR" sz="12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World돋움체 Light" panose="00000300000000000000" pitchFamily="2" charset="-127"/>
                        <a:ea typeface="KoPubWorld돋움체 Light" panose="00000300000000000000" pitchFamily="2" charset="-127"/>
                        <a:cs typeface="KoPubWorld돋움체 Light" panose="00000300000000000000" pitchFamily="2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532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5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706A4-49C7-A72A-9D8E-2CC704AA3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DF534-2F01-B9BD-E636-ABF5CAC25C4F}"/>
              </a:ext>
            </a:extLst>
          </p:cNvPr>
          <p:cNvSpPr txBox="1"/>
          <p:nvPr/>
        </p:nvSpPr>
        <p:spPr>
          <a:xfrm>
            <a:off x="474671" y="964956"/>
            <a:ext cx="762538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1980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년대 후반부터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1990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년대 초반에 걸친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미국의 금융위기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F026FCC-C57A-C608-0F4F-22E1E690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3051064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01  |  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파생상품거래 담보화의 시작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C08C02-5B82-5DE0-DDB9-DD6FD0487686}"/>
              </a:ext>
            </a:extLst>
          </p:cNvPr>
          <p:cNvSpPr txBox="1"/>
          <p:nvPr/>
        </p:nvSpPr>
        <p:spPr>
          <a:xfrm>
            <a:off x="2772229" y="2747219"/>
            <a:ext cx="5660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o-KR" altLang="en-US" dirty="0">
              <a:latin typeface="KoPub돋움체 Medium" panose="00000600000000000000" pitchFamily="2" charset="-127"/>
            </a:endParaRPr>
          </a:p>
        </p:txBody>
      </p:sp>
      <p:graphicFrame>
        <p:nvGraphicFramePr>
          <p:cNvPr id="25" name="표 24">
            <a:extLst>
              <a:ext uri="{FF2B5EF4-FFF2-40B4-BE49-F238E27FC236}">
                <a16:creationId xmlns:a16="http://schemas.microsoft.com/office/drawing/2014/main" id="{E577BD27-FBEC-30DD-CBBE-0FBBA87E2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92315"/>
              </p:ext>
            </p:extLst>
          </p:nvPr>
        </p:nvGraphicFramePr>
        <p:xfrm>
          <a:off x="560388" y="2809100"/>
          <a:ext cx="8785226" cy="3388417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71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6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049"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indent="0" algn="l" defTabSz="1019007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SemiBold" panose="02000703000000020004" pitchFamily="50" charset="-127"/>
                        </a:rPr>
                        <a:t>개요</a:t>
                      </a:r>
                      <a:endParaRPr lang="en-US" altLang="ko-KR" sz="12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Pretendard SemiBold" panose="02000703000000020004" pitchFamily="50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155"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금융위기 이후 배경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많은 미국은행의 신용등급이 강등됨에 따라  거래 상대방이 신용한도를 축소함으로써 부득이하게 담보로 거래하지 않을 수 없게 되었다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따라서 선구적인 물적 담보계약이 등장하였으며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AAA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등급의 자회사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다운 그레이드조항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Mutual Put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조항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Mark-to-market Currency Swap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조항과 같은 물적 담보계약 이외의 방법도 속속 고안되었다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416434"/>
                  </a:ext>
                </a:extLst>
              </a:tr>
              <a:tr h="695404"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10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신용리스크</a:t>
                      </a: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 감축 방안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l" defTabSz="1019007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이러한 기법들이 발전하여 피 담보거래 의 시가 평가액에 상응하는 담보물을 상호 차입하고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담보물 자체도 시가 평가의 대상으로 하는 방식의 담보계약서가 미국은행 간에 독자적인 양식으로 체결되게 되었다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이것이 오늘날의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CSA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의 원형이 되었다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</a:t>
                      </a: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14817"/>
                  </a:ext>
                </a:extLst>
              </a:tr>
              <a:tr h="6954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가격 </a:t>
                      </a:r>
                      <a:r>
                        <a:rPr lang="ko-KR" altLang="en-US" sz="1100" kern="12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경잼면</a:t>
                      </a: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 우위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indent="0" algn="l">
                        <a:lnSpc>
                          <a:spcPct val="114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타사와의 가격 경쟁에서 우위를 점하기 위해서도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CSA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는 필수가 되고 있다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물론 아직까지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CSA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도 입에 적극적이지 않은 경우도 있지만 유럽이나 미국의 금융기관을 필두로 강력하게 요구하고 있는 상황 하에서 향후에는 불가피하게 도입할 수밖에 없다</a:t>
                      </a:r>
                      <a:endParaRPr lang="en-US" altLang="ko-KR" sz="12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517508"/>
                  </a:ext>
                </a:extLst>
              </a:tr>
              <a:tr h="6767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4000"/>
                        </a:lnSpc>
                      </a:pPr>
                      <a:r>
                        <a:rPr lang="ko-KR" altLang="en-US" sz="11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Pretendard Medium" panose="02000603000000020004" pitchFamily="50" charset="-127"/>
                        </a:rPr>
                        <a:t>우위를 가지는 이유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0005"/>
                    </a:solidFill>
                  </a:tcPr>
                </a:tc>
                <a:tc>
                  <a:txBody>
                    <a:bodyPr/>
                    <a:lstStyle>
                      <a:lvl1pPr marL="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1pPr>
                      <a:lvl2pPr marL="333493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2pPr>
                      <a:lvl3pPr marL="666985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3pPr>
                      <a:lvl4pPr marL="1000478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4pPr>
                      <a:lvl5pPr marL="133397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5pPr>
                      <a:lvl6pPr marL="1667464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6pPr>
                      <a:lvl7pPr marL="2000957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7pPr>
                      <a:lvl8pPr marL="2334450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8pPr>
                      <a:lvl9pPr marL="2667942" algn="l" defTabSz="666985" rtl="0" eaLnBrk="1" latinLnBrk="1" hangingPunct="1">
                        <a:defRPr sz="1361" kern="1200">
                          <a:solidFill>
                            <a:schemeClr val="tx1"/>
                          </a:solidFill>
                          <a:latin typeface="Arial"/>
                          <a:ea typeface="맑은 고딕"/>
                        </a:defRPr>
                      </a:lvl9pPr>
                    </a:lstStyle>
                    <a:p>
                      <a:pPr marL="0" marR="0" lvl="0" indent="0" algn="l" defTabSz="1019007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파생상품거래처럼 거래 유동성이 낮고 동시에 가격 변동이 심한 거래에서 는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current exposure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방식의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add-on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부분의 사정비율이 커서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그 신용위험액이 신용 코스트로서 거래의 가격에 포함되고 있다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즉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, CSA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를 도입하면 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add-on 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부분의 사 정비율을 </a:t>
                      </a:r>
                      <a:r>
                        <a:rPr lang="ko-KR" altLang="en-US" sz="1200" kern="120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작게한</a:t>
                      </a:r>
                      <a:r>
                        <a:rPr lang="ko-KR" altLang="en-US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 만큼 그 가격을 개선한다는 것이다</a:t>
                      </a:r>
                      <a:r>
                        <a:rPr lang="en-US" altLang="ko-KR" sz="1200" kern="12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KoPub돋움체 Medium" panose="00000600000000000000" pitchFamily="2" charset="-127"/>
                          <a:ea typeface="KoPub돋움체 Medium" panose="00000600000000000000" pitchFamily="2" charset="-127"/>
                          <a:cs typeface="KoPubWorld돋움체 Medium" panose="00000600000000000000" pitchFamily="2" charset="-127"/>
                        </a:rPr>
                        <a:t>.</a:t>
                      </a:r>
                    </a:p>
                    <a:p>
                      <a:pPr marL="0" marR="0" lvl="0" indent="0" algn="l" defTabSz="1019007" rtl="0" eaLnBrk="1" fontAlgn="auto" latinLnBrk="1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kern="120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KoPubWorld돋움체 Medium" panose="00000600000000000000" pitchFamily="2" charset="-127"/>
                      </a:endParaRPr>
                    </a:p>
                  </a:txBody>
                  <a:tcPr marL="144000" marR="7200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571016"/>
                  </a:ext>
                </a:extLst>
              </a:tr>
            </a:tbl>
          </a:graphicData>
        </a:graphic>
      </p:graphicFrame>
      <p:pic>
        <p:nvPicPr>
          <p:cNvPr id="6" name="그래픽 5">
            <a:extLst>
              <a:ext uri="{FF2B5EF4-FFF2-40B4-BE49-F238E27FC236}">
                <a16:creationId xmlns:a16="http://schemas.microsoft.com/office/drawing/2014/main" id="{8D77E9DF-F7A9-3B94-E6A5-6CB3AB52E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818" y="1873271"/>
            <a:ext cx="116485" cy="116485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CE6DEA3D-1246-601A-81B0-B6729F3B8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818" y="2310245"/>
            <a:ext cx="116485" cy="116485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93CA5BC2-5A7F-ED4A-BBD9-355A0D88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303" y="1761746"/>
            <a:ext cx="8687237" cy="94711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오늘날은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ISDA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마스터 계약에 기반한 파생상품거래를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ISDA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제정 담보계약서인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를 추가하여 담보부로 행하는 것이 일반적이지만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1990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년대 초반까지는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무담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보로 거래하는 것이 오히려 일반적이었다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>
              <a:lnSpc>
                <a:spcPct val="1350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하지만 무담보거래는 곧 한계에 봉착했 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즉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파생상품거래의 중심인 금리 </a:t>
            </a:r>
            <a:r>
              <a:rPr lang="ko-KR" altLang="en-U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스왑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거래는 거래기간이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5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년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~ 10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년의 장기이므로 일단 거래를 체결하면 당분간 최종기일이 도래하지 않기 때문에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당연한 결과로서 거래 잔액 및 신용위험액이 누적되어 온 것이다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347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FBD32-8B65-AC28-A32D-E4D3DBFCCF81}"/>
              </a:ext>
            </a:extLst>
          </p:cNvPr>
          <p:cNvSpPr txBox="1"/>
          <p:nvPr/>
        </p:nvSpPr>
        <p:spPr>
          <a:xfrm>
            <a:off x="474671" y="964956"/>
            <a:ext cx="301148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ko-KR" altLang="en-US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인적 담보와 물적 담보 차이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0912612-7C8B-4E1D-0BC4-902CED29AE66}"/>
              </a:ext>
            </a:extLst>
          </p:cNvPr>
          <p:cNvSpPr/>
          <p:nvPr/>
        </p:nvSpPr>
        <p:spPr>
          <a:xfrm>
            <a:off x="560386" y="1891555"/>
            <a:ext cx="3011489" cy="1183912"/>
          </a:xfrm>
          <a:prstGeom prst="roundRect">
            <a:avLst>
              <a:gd name="adj" fmla="val 7576"/>
            </a:avLst>
          </a:prstGeom>
          <a:solidFill>
            <a:srgbClr val="3333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 defTabSz="666985" fontAlgn="t" latinLnBrk="1"/>
            <a:r>
              <a:rPr lang="ko-KR" altLang="en-US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인적 담보 </a:t>
            </a:r>
            <a:endParaRPr lang="en-US" altLang="ko-KR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0AA6800-02BA-748E-D970-69D83D31082D}"/>
              </a:ext>
            </a:extLst>
          </p:cNvPr>
          <p:cNvSpPr/>
          <p:nvPr/>
        </p:nvSpPr>
        <p:spPr>
          <a:xfrm>
            <a:off x="560386" y="4494513"/>
            <a:ext cx="3011489" cy="1183912"/>
          </a:xfrm>
          <a:prstGeom prst="roundRect">
            <a:avLst>
              <a:gd name="adj" fmla="val 7576"/>
            </a:avLst>
          </a:prstGeom>
          <a:solidFill>
            <a:srgbClr val="E099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 defTabSz="666985" fontAlgn="t" latinLnBrk="1"/>
            <a:r>
              <a:rPr lang="en-US" altLang="ko-KR" sz="2400" dirty="0" err="1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csa</a:t>
            </a:r>
            <a:endParaRPr lang="en-US" altLang="ko-KR" sz="2400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6950987-6898-ED86-10DE-9BA70EA57B25}"/>
              </a:ext>
            </a:extLst>
          </p:cNvPr>
          <p:cNvSpPr/>
          <p:nvPr/>
        </p:nvSpPr>
        <p:spPr>
          <a:xfrm>
            <a:off x="560386" y="3193034"/>
            <a:ext cx="3011489" cy="1183912"/>
          </a:xfrm>
          <a:prstGeom prst="roundRect">
            <a:avLst>
              <a:gd name="adj" fmla="val 7576"/>
            </a:avLst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 defTabSz="666985" fontAlgn="t" latinLnBrk="1"/>
            <a:r>
              <a:rPr lang="ko-KR" altLang="en-US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물적 담보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A5A4E74-E36B-2EA7-A8BA-82FF4E1E69CA}"/>
              </a:ext>
            </a:extLst>
          </p:cNvPr>
          <p:cNvSpPr/>
          <p:nvPr/>
        </p:nvSpPr>
        <p:spPr>
          <a:xfrm>
            <a:off x="3639312" y="1891554"/>
            <a:ext cx="5706300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인적 담보는 이를테면 보증인에 의한 보증이다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중소기업이 은행에서 융자를 받을 때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금전소비대차계약의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채무자란에는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그 기 업의 명칭을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그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연대보증인란에는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그 기업의 사장의 이름을 기입하여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사장이 회사의 차입금에 대해 연대보증인이 되는 사례가 바로 인적 담보이다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74CC169-6F81-F29F-033B-F6A49052CED0}"/>
              </a:ext>
            </a:extLst>
          </p:cNvPr>
          <p:cNvSpPr/>
          <p:nvPr/>
        </p:nvSpPr>
        <p:spPr>
          <a:xfrm>
            <a:off x="3639312" y="3193033"/>
            <a:ext cx="5706300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물적 담보는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주택담보대출로서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그 대출금으로 구입하는 토지나 건물에 저당권 을 설정하는 경우가 익숙한 예이다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또한 중소기업이 은행에서 대출을 받을 때 공장이 나 사장의 집에 근저당권을 설정하는 사례나 전당포에 명품시계나 액세서리를 담보로 맡기고 돈을 빌리는 사례도 물적 담보에 해당한다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2FFAC21-F004-1F1B-C869-6E2BDD2880BE}"/>
              </a:ext>
            </a:extLst>
          </p:cNvPr>
          <p:cNvSpPr/>
          <p:nvPr/>
        </p:nvSpPr>
        <p:spPr>
          <a:xfrm>
            <a:off x="3639312" y="4494512"/>
            <a:ext cx="5706300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파생상품 거래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 →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현금이나 채권을 담보로 교환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예치하는 것도 물적 담보에 해당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핵심은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채권자가 담보물을 직접 통제하거나 권리를 설정해 두므로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채무불이행 시 바로 처분 가능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4611766A-C02D-068E-AA65-FDCD0D61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51084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보증인은 자연인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개인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에 한정되지 않는다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예를 들어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어떤 은행이 파생거래 전문의 해외 현지 법인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자회사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을 설립했을 때 모회사의 보증을 하는 것처럼 법인이 법인을 보증할 수도 있다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D9177FBB-CD0C-433A-0051-68A9308E1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51B2731-E407-B667-9195-2FACFD68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2759066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01  |  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인적 담보와 물적 담보</a:t>
            </a:r>
          </a:p>
        </p:txBody>
      </p:sp>
    </p:spTree>
    <p:extLst>
      <p:ext uri="{BB962C8B-B14F-4D97-AF65-F5344CB8AC3E}">
        <p14:creationId xmlns:p14="http://schemas.microsoft.com/office/powerpoint/2010/main" val="38884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26265-5C83-D0E0-10F1-CD678164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9D650-E365-7E39-8DD0-844F3D72D2FC}"/>
              </a:ext>
            </a:extLst>
          </p:cNvPr>
          <p:cNvSpPr txBox="1"/>
          <p:nvPr/>
        </p:nvSpPr>
        <p:spPr>
          <a:xfrm>
            <a:off x="474671" y="964956"/>
            <a:ext cx="818926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물적 담보계약으로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ISDA Credit Support Annex(CSA)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와 주요 사항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DD9DA87C-77D8-89B2-18F4-61D8C2CE76D2}"/>
              </a:ext>
            </a:extLst>
          </p:cNvPr>
          <p:cNvSpPr/>
          <p:nvPr/>
        </p:nvSpPr>
        <p:spPr>
          <a:xfrm>
            <a:off x="560387" y="1891555"/>
            <a:ext cx="2642620" cy="1183912"/>
          </a:xfrm>
          <a:prstGeom prst="roundRect">
            <a:avLst>
              <a:gd name="adj" fmla="val 7576"/>
            </a:avLst>
          </a:prstGeom>
          <a:solidFill>
            <a:srgbClr val="3333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 defTabSz="666985" fontAlgn="t" latinLnBrk="1"/>
            <a:r>
              <a:rPr lang="en-US" altLang="ko-KR" sz="14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1994 ISDA Interest</a:t>
            </a:r>
          </a:p>
          <a:p>
            <a:pPr algn="ctr" defTabSz="666985" fontAlgn="t" latinLnBrk="1"/>
            <a:r>
              <a:rPr lang="en-US" altLang="ko-KR" sz="14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-Credit Support Annex</a:t>
            </a:r>
          </a:p>
          <a:p>
            <a:pPr algn="ctr" defTabSz="666985" fontAlgn="t" latinLnBrk="1"/>
            <a:r>
              <a:rPr lang="en-US" altLang="ko-KR" sz="14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Security New York Law</a:t>
            </a:r>
            <a:endParaRPr lang="en-US" altLang="ko-KR" sz="2400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1974B07-B479-1646-267E-06A81C97BA07}"/>
              </a:ext>
            </a:extLst>
          </p:cNvPr>
          <p:cNvSpPr/>
          <p:nvPr/>
        </p:nvSpPr>
        <p:spPr>
          <a:xfrm>
            <a:off x="6334124" y="1891555"/>
            <a:ext cx="3011489" cy="1183912"/>
          </a:xfrm>
          <a:prstGeom prst="roundRect">
            <a:avLst>
              <a:gd name="adj" fmla="val 7576"/>
            </a:avLst>
          </a:prstGeom>
          <a:solidFill>
            <a:srgbClr val="E099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 defTabSz="666985" fontAlgn="t" latinLnBrk="1"/>
            <a:r>
              <a:rPr lang="en-US" altLang="ko-KR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1995 ISDA Credit Support Annex(Security Interest-Japanese Law</a:t>
            </a:r>
            <a:endParaRPr lang="en-US" altLang="ko-KR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1B0DF1C-6F66-4AB4-C7B5-171596A60DC7}"/>
              </a:ext>
            </a:extLst>
          </p:cNvPr>
          <p:cNvSpPr/>
          <p:nvPr/>
        </p:nvSpPr>
        <p:spPr>
          <a:xfrm>
            <a:off x="3291840" y="1912623"/>
            <a:ext cx="2922656" cy="1183912"/>
          </a:xfrm>
          <a:prstGeom prst="roundRect">
            <a:avLst>
              <a:gd name="adj" fmla="val 7576"/>
            </a:avLst>
          </a:prstGeom>
          <a:solidFill>
            <a:srgbClr val="B600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 defTabSz="666985" fontAlgn="t" latinLnBrk="1"/>
            <a:r>
              <a:rPr lang="en-US" altLang="ko-KR" sz="14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1995 ISDA Credit Support </a:t>
            </a:r>
            <a:r>
              <a:rPr lang="en-US" altLang="ko-KR" sz="1400" dirty="0" err="1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AnnexTransfer</a:t>
            </a:r>
            <a:r>
              <a:rPr lang="en-US" altLang="ko-KR" sz="1400" dirty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Medium" panose="02000603000000020004" pitchFamily="50" charset="-127"/>
              </a:rPr>
              <a:t>-English Law </a:t>
            </a:r>
            <a:endParaRPr lang="ko-KR" altLang="en-US" sz="1400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Medium" panose="02000603000000020004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5305788-B8A1-886F-9BCE-73D68A02F377}"/>
              </a:ext>
            </a:extLst>
          </p:cNvPr>
          <p:cNvSpPr/>
          <p:nvPr/>
        </p:nvSpPr>
        <p:spPr>
          <a:xfrm>
            <a:off x="6334124" y="3274546"/>
            <a:ext cx="3009705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일본법상의 질권에 근거한 담보계약서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19AA9EA-34D4-CEB6-82DF-3753A4CA301F}"/>
              </a:ext>
            </a:extLst>
          </p:cNvPr>
          <p:cNvSpPr/>
          <p:nvPr/>
        </p:nvSpPr>
        <p:spPr>
          <a:xfrm>
            <a:off x="3291840" y="3295614"/>
            <a:ext cx="2922656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영국법상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title transfer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라고 불리는 권리 양도에 의한 담보거래에 근거한 담보계약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63B6006C-1CB2-DFA6-DDB5-9F44E63ECE7B}"/>
              </a:ext>
            </a:extLst>
          </p:cNvPr>
          <p:cNvSpPr/>
          <p:nvPr/>
        </p:nvSpPr>
        <p:spPr>
          <a:xfrm>
            <a:off x="560388" y="3295614"/>
            <a:ext cx="2642619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미국법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뉴욕주법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의 질권에 기반한 담보계약이며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속칭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미국판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또는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NY CSA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라 한다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5302A3A-788F-E8BC-AE36-A8F42E971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29270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현재 사용되는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ISDA Credit Support Annex(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이하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로 약기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는 다음 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가지다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A234A763-88CB-A920-DBF1-B71F5B92F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79671951-3969-4716-6E28-946A344E0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2759066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02  |  </a:t>
            </a:r>
            <a:r>
              <a:rPr lang="en-US" altLang="ko-KR" sz="1100" dirty="0" err="1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csa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의 유형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940BE-9B78-7C36-0912-63CF9A7D3CC9}"/>
              </a:ext>
            </a:extLst>
          </p:cNvPr>
          <p:cNvSpPr txBox="1"/>
          <p:nvPr/>
        </p:nvSpPr>
        <p:spPr>
          <a:xfrm>
            <a:off x="678656" y="4713109"/>
            <a:ext cx="861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운용의 기동성이 뛰어나고 일괄청산 </a:t>
            </a:r>
            <a:r>
              <a:rPr lang="ko-KR" altLang="en-US" sz="12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네팅에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의한 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담보의 실행이 법적으로 안정되어 있기 때문에 </a:t>
            </a:r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②의 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UK CSA</a:t>
            </a:r>
            <a:r>
              <a: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 일반적으로 사용되고 있다</a:t>
            </a:r>
            <a:r>
              <a:rPr lang="en-US" altLang="ko-KR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26" name="Picture 2" descr="26 Free ISDA Agreements (Free Contracts) - TemplateArchive">
            <a:extLst>
              <a:ext uri="{FF2B5EF4-FFF2-40B4-BE49-F238E27FC236}">
                <a16:creationId xmlns:a16="http://schemas.microsoft.com/office/drawing/2014/main" id="{9A00A15E-C62A-750B-688B-AF325D125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0" y="503453"/>
            <a:ext cx="4843820" cy="62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3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4102-AE43-130D-FEA1-E6EDC18A8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DBA98E-4477-3EAF-53E2-C072A7EA2344}"/>
              </a:ext>
            </a:extLst>
          </p:cNvPr>
          <p:cNvSpPr txBox="1"/>
          <p:nvPr/>
        </p:nvSpPr>
        <p:spPr>
          <a:xfrm>
            <a:off x="474671" y="964956"/>
            <a:ext cx="5706300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CSA(Credit Support Annex)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의 관리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·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운영 절차 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4461F9E-8CC2-EDA3-C35C-7F0BA75A144C}"/>
              </a:ext>
            </a:extLst>
          </p:cNvPr>
          <p:cNvSpPr/>
          <p:nvPr/>
        </p:nvSpPr>
        <p:spPr>
          <a:xfrm>
            <a:off x="3639312" y="1891554"/>
            <a:ext cx="5706300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① 기타 비상 시의 관리운영 ①과 ②는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체결 완료에서 담보관리운영업무 개시까지의 사전 준비 단계이 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③~⑤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는 매회의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Valuation)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에 상대방에게 청구할 담보액을 계산한다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0914419-6C5A-C9F3-6819-D3DCC9C1A363}"/>
              </a:ext>
            </a:extLst>
          </p:cNvPr>
          <p:cNvSpPr/>
          <p:nvPr/>
        </p:nvSpPr>
        <p:spPr>
          <a:xfrm>
            <a:off x="3639312" y="3193033"/>
            <a:ext cx="5706300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⑥에서는 담보물을 실제로 수도한다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거기에는 채권 담보의 경우 쿠폰의 반환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현금 담보의 경우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이자 지급과 원천과세 처리 등의 과정도 포함된다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은 ③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~⑤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의 처리 결과 산출된 담보 금액에 대해 양 당사자 간에 오차 범위를 초과하는 괴리 가 발생한 경우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(Dispute)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에 대한 대처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6EF64DD-308D-A65E-0A6F-064F3AD1CB64}"/>
              </a:ext>
            </a:extLst>
          </p:cNvPr>
          <p:cNvSpPr/>
          <p:nvPr/>
        </p:nvSpPr>
        <p:spPr>
          <a:xfrm>
            <a:off x="3639312" y="4494512"/>
            <a:ext cx="5706300" cy="1183912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복잡해 보이지만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사실은 “담보 산출 → 청구 → 결제 →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관리”라는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흐름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95D24E35-3866-F9CB-947D-8E0B6FFC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292709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 </a:t>
            </a:r>
            <a:r>
              <a: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관리운영이라 함은 다음 에서 까지의 업무흐름을 말한다</a:t>
            </a:r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168609E9-3072-0830-0F4E-755135C7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A53127D8-FEDE-AA39-25BE-ED97DE018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2759066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03  |  </a:t>
            </a:r>
            <a:r>
              <a:rPr lang="en-US" altLang="ko-KR" sz="1100" dirty="0" err="1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csa</a:t>
            </a:r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 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관리운영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1EBF3CB-23E9-0875-5464-C59C47197A9D}"/>
              </a:ext>
            </a:extLst>
          </p:cNvPr>
          <p:cNvSpPr/>
          <p:nvPr/>
        </p:nvSpPr>
        <p:spPr>
          <a:xfrm>
            <a:off x="656592" y="1981200"/>
            <a:ext cx="2757168" cy="36972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19350-CE51-DE94-076B-D4663E675448}"/>
              </a:ext>
            </a:extLst>
          </p:cNvPr>
          <p:cNvSpPr txBox="1"/>
          <p:nvPr/>
        </p:nvSpPr>
        <p:spPr>
          <a:xfrm>
            <a:off x="678657" y="2070438"/>
            <a:ext cx="29606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기초 데이터의 관리시스템 입력 </a:t>
            </a:r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ko-KR" altLang="en-US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Initial Reconciliation(</a:t>
            </a:r>
            <a:r>
              <a:rPr lang="ko-KR" altLang="en-US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최초 거래명세 조회</a:t>
            </a:r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)</a:t>
            </a:r>
          </a:p>
          <a:p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</a:t>
            </a:r>
          </a:p>
          <a:p>
            <a:r>
              <a:rPr lang="ko-KR" altLang="en-US" sz="1200" dirty="0" err="1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익스포저의</a:t>
            </a:r>
            <a:r>
              <a:rPr lang="ko-KR" altLang="en-US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산출 필요 담보액의 산출 수도</a:t>
            </a:r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</a:t>
            </a:r>
          </a:p>
          <a:p>
            <a:r>
              <a:rPr lang="ko-KR" altLang="en-US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담보액의 산출 담보청구 담보물의 결제 </a:t>
            </a:r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ko-KR" altLang="en-US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Dispute</a:t>
            </a:r>
            <a:r>
              <a:rPr lang="ko-KR" altLang="en-US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에 대한 대응 </a:t>
            </a:r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ko-KR" altLang="en-US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Substitution(</a:t>
            </a:r>
            <a:r>
              <a:rPr lang="ko-KR" altLang="en-US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담보교체</a:t>
            </a:r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) </a:t>
            </a:r>
          </a:p>
          <a:p>
            <a:endParaRPr lang="en-US" altLang="ko-KR" sz="12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r>
              <a:rPr lang="en-US" altLang="ko-KR" sz="12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Rehypothecation(</a:t>
            </a:r>
            <a:r>
              <a:rPr lang="ko-KR" altLang="en-US" sz="1200" dirty="0" err="1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전당보</a:t>
            </a:r>
            <a:r>
              <a:rPr lang="en-US" altLang="ko-KR" dirty="0">
                <a:solidFill>
                  <a:schemeClr val="bg1"/>
                </a:solidFill>
              </a:rPr>
              <a:t>) </a:t>
            </a:r>
          </a:p>
          <a:p>
            <a:endParaRPr lang="en-US" altLang="ko-KR" dirty="0">
              <a:solidFill>
                <a:schemeClr val="bg1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F48360A-EEA3-61E8-04CB-2DDDA5BE2356}"/>
              </a:ext>
            </a:extLst>
          </p:cNvPr>
          <p:cNvCxnSpPr>
            <a:cxnSpLocks/>
          </p:cNvCxnSpPr>
          <p:nvPr/>
        </p:nvCxnSpPr>
        <p:spPr>
          <a:xfrm>
            <a:off x="883920" y="2324100"/>
            <a:ext cx="0" cy="3124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2FD83F4-195B-0EB0-8481-A073C932CD68}"/>
              </a:ext>
            </a:extLst>
          </p:cNvPr>
          <p:cNvCxnSpPr>
            <a:cxnSpLocks/>
          </p:cNvCxnSpPr>
          <p:nvPr/>
        </p:nvCxnSpPr>
        <p:spPr>
          <a:xfrm>
            <a:off x="883920" y="2865120"/>
            <a:ext cx="0" cy="3279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0B5BE0E-E9DB-B4A7-396D-B8AB07406877}"/>
              </a:ext>
            </a:extLst>
          </p:cNvPr>
          <p:cNvCxnSpPr/>
          <p:nvPr/>
        </p:nvCxnSpPr>
        <p:spPr>
          <a:xfrm>
            <a:off x="883920" y="3375660"/>
            <a:ext cx="0" cy="350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EC3957D4-1BA6-E32C-2334-400C45AD01DB}"/>
              </a:ext>
            </a:extLst>
          </p:cNvPr>
          <p:cNvCxnSpPr/>
          <p:nvPr/>
        </p:nvCxnSpPr>
        <p:spPr>
          <a:xfrm>
            <a:off x="883920" y="3931920"/>
            <a:ext cx="0" cy="350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43CCA2F-B4CD-5DD9-37C7-EF5F11301C96}"/>
              </a:ext>
            </a:extLst>
          </p:cNvPr>
          <p:cNvCxnSpPr/>
          <p:nvPr/>
        </p:nvCxnSpPr>
        <p:spPr>
          <a:xfrm>
            <a:off x="883920" y="4494512"/>
            <a:ext cx="0" cy="3505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8DB018FE-A6E3-597B-B896-4C1DB811256F}"/>
              </a:ext>
            </a:extLst>
          </p:cNvPr>
          <p:cNvCxnSpPr>
            <a:cxnSpLocks/>
          </p:cNvCxnSpPr>
          <p:nvPr/>
        </p:nvCxnSpPr>
        <p:spPr>
          <a:xfrm>
            <a:off x="891540" y="5036820"/>
            <a:ext cx="0" cy="2971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50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81F79-BC57-DCCB-8019-4C6CE2BD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2D69F5-2FD0-8AE9-A371-1A004A3FB566}"/>
              </a:ext>
            </a:extLst>
          </p:cNvPr>
          <p:cNvSpPr txBox="1"/>
          <p:nvPr/>
        </p:nvSpPr>
        <p:spPr>
          <a:xfrm>
            <a:off x="474671" y="964956"/>
            <a:ext cx="260870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신용위험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노출액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(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익스포저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B40033B8-12F6-4F02-7B95-B5F2E5330526}"/>
              </a:ext>
            </a:extLst>
          </p:cNvPr>
          <p:cNvSpPr/>
          <p:nvPr/>
        </p:nvSpPr>
        <p:spPr>
          <a:xfrm>
            <a:off x="4549421" y="2382532"/>
            <a:ext cx="4785423" cy="3536768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신용위험노출액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(Exposure)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산출 </a:t>
            </a:r>
          </a:p>
          <a:p>
            <a:pPr>
              <a:lnSpc>
                <a:spcPct val="125000"/>
              </a:lnSpc>
            </a:pP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익스포저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(Exposure) =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상대방에 대한 신용위험액의 총합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하에서 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산출의 기초가 됨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계산 방식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Current Exposure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방식이 일반적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기존 거래의 시가평가액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MtM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Mark-to-Market)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Add-on 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거래 상정원본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×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사정비율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즉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현재 손익뿐 아니라 미래 변동 가능성까지 고려한 수치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________________________________________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이상적 목표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vs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현실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이상적 시스템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모든 파생상품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외환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통화옵션 거래를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지점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상품 구분 없이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동일 시점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동일 평가모델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레이트로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시가평가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합산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77998FF9-185B-3BA0-15CB-56D74E4C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57060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담보관리에서 신용위험노출액은 시가평가액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+ Add-on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으로 계산되지만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실제 운영에서는 평가모델 미비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표준화 부족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시스템 분산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·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글로벌 지점 문제 때문에 완벽한 일원화는 어렵고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현실적으로 상품별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/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지점별 평가 결과를 합산하는 수준에 머물고 있다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2751964C-90ED-5AF2-CD5E-A9972A403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00509492-61AD-6AA2-84B5-112C00B5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2759066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04  |  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신용위험 </a:t>
            </a:r>
            <a:r>
              <a:rPr lang="ko-KR" altLang="en-US" sz="1100" dirty="0" err="1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노출액</a:t>
            </a:r>
            <a:r>
              <a:rPr lang="ko-KR" altLang="en-US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 산출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A5CE9CB-5700-1A86-239B-27C77BF4D8B3}"/>
              </a:ext>
            </a:extLst>
          </p:cNvPr>
          <p:cNvGrpSpPr/>
          <p:nvPr/>
        </p:nvGrpSpPr>
        <p:grpSpPr>
          <a:xfrm>
            <a:off x="571155" y="2382531"/>
            <a:ext cx="3876667" cy="3538453"/>
            <a:chOff x="571155" y="2610074"/>
            <a:chExt cx="4288578" cy="3310910"/>
          </a:xfrm>
        </p:grpSpPr>
        <p:sp>
          <p:nvSpPr>
            <p:cNvPr id="13" name="사각형: 둥근 위쪽 모서리 12">
              <a:extLst>
                <a:ext uri="{FF2B5EF4-FFF2-40B4-BE49-F238E27FC236}">
                  <a16:creationId xmlns:a16="http://schemas.microsoft.com/office/drawing/2014/main" id="{92A17F25-4883-F868-5AEC-EF98095EEBEE}"/>
                </a:ext>
              </a:extLst>
            </p:cNvPr>
            <p:cNvSpPr/>
            <p:nvPr/>
          </p:nvSpPr>
          <p:spPr>
            <a:xfrm>
              <a:off x="571155" y="2610074"/>
              <a:ext cx="4288577" cy="341016"/>
            </a:xfrm>
            <a:prstGeom prst="round2SameRect">
              <a:avLst>
                <a:gd name="adj1" fmla="val 3455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60300894-EC67-C16D-D097-1720493709B8}"/>
                </a:ext>
              </a:extLst>
            </p:cNvPr>
            <p:cNvSpPr/>
            <p:nvPr/>
          </p:nvSpPr>
          <p:spPr>
            <a:xfrm>
              <a:off x="571155" y="2611651"/>
              <a:ext cx="4288578" cy="3309333"/>
            </a:xfrm>
            <a:prstGeom prst="roundRect">
              <a:avLst>
                <a:gd name="adj" fmla="val 3536"/>
              </a:avLst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0000600000000000000" pitchFamily="2" charset="-127"/>
              </a:endParaRPr>
            </a:p>
          </p:txBody>
        </p: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59643174-889D-A235-24ED-82111C5B2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55" y="2284440"/>
            <a:ext cx="3876666" cy="800219"/>
          </a:xfrm>
          <a:prstGeom prst="rect">
            <a:avLst/>
          </a:prstGeom>
          <a:solidFill>
            <a:srgbClr val="F1F5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2016 ISDA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Credit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Support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Annex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 (VM) (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English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 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law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)</a:t>
            </a: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A</a:t>
            </a: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 </a:t>
            </a:r>
            <a:r>
              <a:rPr kumimoji="0" lang="ko-KR" altLang="ko-KR" sz="1000" b="0" i="0" u="none" strike="noStrike" cap="none" normalizeH="0" baseline="0" dirty="0" err="1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  <a:hlinkClick r:id="rId5" tooltip="Jolly Contrarian"/>
              </a:rPr>
              <a:t>Jolly</a:t>
            </a: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  <a:hlinkClick r:id="rId5" tooltip="Jolly Contrarian"/>
              </a:rPr>
              <a:t> </a:t>
            </a:r>
            <a:r>
              <a:rPr kumimoji="0" lang="ko-KR" altLang="ko-KR" sz="1000" b="0" i="0" u="none" strike="noStrike" cap="none" normalizeH="0" baseline="0" dirty="0" err="1">
                <a:ln>
                  <a:noFill/>
                </a:ln>
                <a:solidFill>
                  <a:srgbClr val="0645AD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  <a:hlinkClick r:id="rId5" tooltip="Jolly Contrarian"/>
              </a:rPr>
              <a:t>Contrarian</a:t>
            </a: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 </a:t>
            </a:r>
            <a:r>
              <a:rPr kumimoji="0" lang="ko-KR" altLang="ko-KR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owner’s</a:t>
            </a: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 </a:t>
            </a:r>
            <a:r>
              <a:rPr kumimoji="0" lang="ko-KR" altLang="ko-KR" sz="10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manual</a:t>
            </a:r>
            <a:r>
              <a:rPr kumimoji="0" lang="ko-KR" altLang="ko-KR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ea typeface="Helvetica" panose="020B0604020202020204" pitchFamily="34" charset="0"/>
              </a:rPr>
              <a:t>™</a:t>
            </a:r>
            <a:r>
              <a:rPr kumimoji="0" lang="ko-KR" altLang="ko-K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92122-2571-A613-9DD4-5213544A6A60}"/>
              </a:ext>
            </a:extLst>
          </p:cNvPr>
          <p:cNvSpPr txBox="1"/>
          <p:nvPr/>
        </p:nvSpPr>
        <p:spPr>
          <a:xfrm>
            <a:off x="844062" y="34290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F03216D0-DB38-A847-6DC2-89B6F821F8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36217"/>
          <a:stretch>
            <a:fillRect/>
          </a:stretch>
        </p:blipFill>
        <p:spPr>
          <a:xfrm>
            <a:off x="560388" y="2939744"/>
            <a:ext cx="3876666" cy="31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5D424-CBD7-1FF3-AF3E-3A7718154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C41B6BE-D70A-F078-D094-F11D57E6D648}"/>
              </a:ext>
            </a:extLst>
          </p:cNvPr>
          <p:cNvSpPr/>
          <p:nvPr/>
        </p:nvSpPr>
        <p:spPr>
          <a:xfrm>
            <a:off x="720215" y="3849511"/>
            <a:ext cx="4074740" cy="8353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CA8F1C5-D64A-AFFC-3E0A-42B459F189A7}"/>
              </a:ext>
            </a:extLst>
          </p:cNvPr>
          <p:cNvSpPr/>
          <p:nvPr/>
        </p:nvSpPr>
        <p:spPr>
          <a:xfrm>
            <a:off x="5102578" y="2178756"/>
            <a:ext cx="4176407" cy="2167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72877-74A9-0D00-03E2-6AE876B75B83}"/>
              </a:ext>
            </a:extLst>
          </p:cNvPr>
          <p:cNvSpPr txBox="1"/>
          <p:nvPr/>
        </p:nvSpPr>
        <p:spPr>
          <a:xfrm>
            <a:off x="474671" y="964956"/>
            <a:ext cx="5576173" cy="68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Independent Amount(IA,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독립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담보액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Pretendard ExtraBold" panose="02000903000000020004" pitchFamily="50" charset="-127"/>
              </a:rPr>
              <a:t>)</a:t>
            </a:r>
          </a:p>
          <a:p>
            <a:pPr latinLnBrk="0">
              <a:lnSpc>
                <a:spcPct val="110000"/>
              </a:lnSpc>
            </a:pP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anose="00000800000000000000" pitchFamily="2" charset="-127"/>
              <a:ea typeface="KoPub돋움체 Bold" panose="00000800000000000000" pitchFamily="2" charset="-127"/>
              <a:cs typeface="Pretendard ExtraBold" panose="02000903000000020004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63C55E2-FB49-B301-8C42-CB855DA99FE9}"/>
              </a:ext>
            </a:extLst>
          </p:cNvPr>
          <p:cNvSpPr/>
          <p:nvPr/>
        </p:nvSpPr>
        <p:spPr>
          <a:xfrm>
            <a:off x="627015" y="1847981"/>
            <a:ext cx="4261141" cy="4372197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익스포저의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크기와 상관없이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 요구액 산출 시 추가로 더해지는 금액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추가 증거금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(initial margin)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의 일종으로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“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상대방의 기본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신용위험”을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커버하기 위해 설정됨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“상대방이 항상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IA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만큼 담보를 내야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한다”는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의미는 아님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CSA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의 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산식에 따라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전체 결과가 음수일 경우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0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으로 간주되기 때문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________________________________________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필요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(Credit Support Amount) =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Max[(Exposure + Independent Amount – Threshold), 0 ]</a:t>
            </a:r>
          </a:p>
          <a:p>
            <a:pPr>
              <a:lnSpc>
                <a:spcPct val="125000"/>
              </a:lnSpc>
            </a:pP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Exposure: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현재 시가평가 손익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플러스면 여신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마이너스면 수신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IA: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익스포저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유무와 상관없이 가산되는 금액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Threshold: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 제공 면제 한도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산출 결과가 음수 →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0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으로 처리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 제공 불필요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B6177A7-1D56-99C3-7023-8C344107030A}"/>
              </a:ext>
            </a:extLst>
          </p:cNvPr>
          <p:cNvSpPr/>
          <p:nvPr/>
        </p:nvSpPr>
        <p:spPr>
          <a:xfrm>
            <a:off x="5017846" y="1847981"/>
            <a:ext cx="4325983" cy="4372197"/>
          </a:xfrm>
          <a:prstGeom prst="roundRect">
            <a:avLst>
              <a:gd name="adj" fmla="val 7576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Party A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의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익스포저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: + USD 3M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Party A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의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IA: + USD 5M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Party B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의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IA: + USD 1M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Threshold: 0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계산식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: 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Exposure (3M) –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상대방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IA (1M) +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자기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IA (5M)</a:t>
            </a:r>
          </a:p>
          <a:p>
            <a:pPr>
              <a:lnSpc>
                <a:spcPct val="125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→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결과적으로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(-) USD 1M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발생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결과가 음수 →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0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으로 간주</a:t>
            </a:r>
          </a:p>
          <a:p>
            <a:pPr marL="171450" indent="-1714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따라서 담보 요구 없음</a:t>
            </a:r>
          </a:p>
          <a:p>
            <a:pPr>
              <a:lnSpc>
                <a:spcPct val="125000"/>
              </a:lnSpc>
            </a:pP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만약 이 </a:t>
            </a:r>
            <a:r>
              <a:rPr lang="ko-KR" alt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음수값을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그대로 적용한다면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오히려 플러스 포지션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(A)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이 마이너스 포지션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(B)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에게 담보를 제공해야 하는 모순이 생기므로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0 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처리 규칙이 필수적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D0A60093-7564-4712-5A66-3C4B94D44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2" y="1399767"/>
            <a:ext cx="8687237" cy="32130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20000"/>
              </a:lnSpc>
              <a:buFont typeface="Arial" panose="020B0604020202020204" pitchFamily="34" charset="0"/>
              <a:buNone/>
              <a:defRPr sz="12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pPr>
              <a:lnSpc>
                <a:spcPct val="135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Independent Amount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는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익스포저의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유무와 관계없이 필요 </a:t>
            </a:r>
            <a:r>
              <a:rPr lang="ko-KR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담보액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KoPubWorld돋움체 Medium" panose="00000600000000000000" pitchFamily="2" charset="-127"/>
              </a:rPr>
              <a:t> 계산 시 가산해만 하는 금액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21E6FD76-1DBF-09CB-1184-49B210BF5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1" y="1504284"/>
            <a:ext cx="116485" cy="116485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B526663-0605-A0C9-1D5A-BF87C9887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14" y="503453"/>
            <a:ext cx="3314998" cy="27558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indent="0">
              <a:lnSpc>
                <a:spcPct val="114000"/>
              </a:lnSpc>
              <a:buFont typeface="Arial" panose="020B0604020202020204" pitchFamily="34" charset="0"/>
              <a:buNone/>
              <a:defRPr sz="105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  <a:lvl2pPr defTabSz="457200" latinLnBrk="0"/>
            <a:lvl3pPr defTabSz="457200" latinLnBrk="0"/>
            <a:lvl4pPr defTabSz="457200" latinLnBrk="0"/>
            <a:lvl5pPr defTabSz="457200" latinLnBrk="0"/>
            <a:lvl6pPr defTabSz="457200" latinLnBrk="0"/>
            <a:lvl7pPr defTabSz="457200" latinLnBrk="0"/>
            <a:lvl8pPr defTabSz="457200" latinLnBrk="0"/>
            <a:lvl9pPr defTabSz="457200" latinLnBrk="0"/>
          </a:lstStyle>
          <a:p>
            <a:r>
              <a:rPr lang="en-US" altLang="ko-KR" sz="1100" dirty="0">
                <a:solidFill>
                  <a:srgbClr val="B60005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Pretendard SemiBold" panose="02000703000000020004" pitchFamily="50" charset="-127"/>
              </a:rPr>
              <a:t>CHAPTER 05  |  Independent Amount</a:t>
            </a:r>
            <a:endParaRPr lang="ko-KR" altLang="en-US" sz="1100" dirty="0">
              <a:solidFill>
                <a:srgbClr val="B60005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090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DECS팔레트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60005"/>
      </a:accent1>
      <a:accent2>
        <a:srgbClr val="7D7D7D"/>
      </a:accent2>
      <a:accent3>
        <a:srgbClr val="E09932"/>
      </a:accent3>
      <a:accent4>
        <a:srgbClr val="2D55C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3914</TotalTime>
  <Words>2355</Words>
  <Application>Microsoft Office PowerPoint</Application>
  <PresentationFormat>A4 용지(210x297mm)</PresentationFormat>
  <Paragraphs>280</Paragraphs>
  <Slides>13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KoPubWorld돋움체 Bold</vt:lpstr>
      <vt:lpstr>KoPub돋움체 Bold</vt:lpstr>
      <vt:lpstr>KoPubWorld돋움체 Light</vt:lpstr>
      <vt:lpstr>Arial</vt:lpstr>
      <vt:lpstr>KoPubWorld돋움체 Medium</vt:lpstr>
      <vt:lpstr>KoPub돋움체 Medium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Studio 유앤오</dc:creator>
  <cp:lastModifiedBy>김희연</cp:lastModifiedBy>
  <cp:revision>135</cp:revision>
  <cp:lastPrinted>2024-02-06T07:01:24Z</cp:lastPrinted>
  <dcterms:created xsi:type="dcterms:W3CDTF">2024-01-31T02:46:39Z</dcterms:created>
  <dcterms:modified xsi:type="dcterms:W3CDTF">2025-10-01T08:32:00Z</dcterms:modified>
</cp:coreProperties>
</file>