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304" r:id="rId5"/>
    <p:sldId id="275" r:id="rId6"/>
    <p:sldId id="281" r:id="rId7"/>
    <p:sldId id="307" r:id="rId8"/>
    <p:sldId id="283" r:id="rId9"/>
    <p:sldId id="315" r:id="rId10"/>
    <p:sldId id="276" r:id="rId11"/>
    <p:sldId id="314" r:id="rId12"/>
    <p:sldId id="300" r:id="rId13"/>
    <p:sldId id="288" r:id="rId14"/>
    <p:sldId id="308" r:id="rId15"/>
    <p:sldId id="317" r:id="rId16"/>
    <p:sldId id="294" r:id="rId17"/>
    <p:sldId id="311" r:id="rId18"/>
    <p:sldId id="295" r:id="rId19"/>
    <p:sldId id="312" r:id="rId20"/>
    <p:sldId id="285" r:id="rId21"/>
    <p:sldId id="277" r:id="rId22"/>
    <p:sldId id="316" r:id="rId23"/>
  </p:sldIdLst>
  <p:sldSz cx="12192000" cy="6858000"/>
  <p:notesSz cx="6858000" cy="9144000"/>
  <p:embeddedFontLst>
    <p:embeddedFont>
      <p:font typeface="맑은 고딕" panose="020B0503020000020004" pitchFamily="50" charset="-127"/>
      <p:regular r:id="rId26"/>
      <p:bold r:id="rId27"/>
    </p:embeddedFont>
    <p:embeddedFont>
      <p:font typeface="프리젠테이션 2 ExtraLight" pitchFamily="2" charset="-127"/>
      <p:regular r:id="rId28"/>
    </p:embeddedFont>
    <p:embeddedFont>
      <p:font typeface="프리젠테이션 3 Light" pitchFamily="2" charset="-127"/>
      <p:regular r:id="rId29"/>
    </p:embeddedFont>
    <p:embeddedFont>
      <p:font typeface="프리젠테이션 4 Regular" pitchFamily="2" charset="-127"/>
      <p:regular r:id="rId30"/>
    </p:embeddedFont>
    <p:embeddedFont>
      <p:font typeface="프리젠테이션 5 Medium" pitchFamily="2" charset="-127"/>
      <p:regular r:id="rId31"/>
    </p:embeddedFont>
    <p:embeddedFont>
      <p:font typeface="프리젠테이션 6 SemiBold" pitchFamily="2" charset="-127"/>
      <p:bold r:id="rId32"/>
    </p:embeddedFont>
    <p:embeddedFont>
      <p:font typeface="프리젠테이션 7 Bold" pitchFamily="2" charset="-127"/>
      <p:bold r:id="rId33"/>
    </p:embeddedFont>
    <p:embeddedFont>
      <p:font typeface="프리젠테이션 8 ExtraBold" pitchFamily="2" charset="-127"/>
      <p:bold r:id="rId34"/>
    </p:embeddedFont>
    <p:embeddedFont>
      <p:font typeface="프리젠테이션 9 Black" pitchFamily="2" charset="-127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 및 목차" id="{CE7664D1-F971-48D5-B1FA-147FDE92A37F}">
          <p14:sldIdLst>
            <p14:sldId id="262"/>
            <p14:sldId id="263"/>
          </p14:sldIdLst>
        </p14:section>
        <p14:section name="추진 배경 (1~2 page)" id="{BD42A54A-A988-40F9-B21E-0E5A82521A1C}">
          <p14:sldIdLst>
            <p14:sldId id="264"/>
            <p14:sldId id="304"/>
          </p14:sldIdLst>
        </p14:section>
        <p14:section name="현황 및 개선 기회 (2~3 page)" id="{8F54E496-7102-4B8E-8287-B890AE76F6A3}">
          <p14:sldIdLst>
            <p14:sldId id="275"/>
            <p14:sldId id="281"/>
            <p14:sldId id="307"/>
          </p14:sldIdLst>
        </p14:section>
        <p14:section name="목표 설정 (1~2 page)" id="{5A7DC4C5-CDEA-4B79-BD05-32C77A975592}">
          <p14:sldIdLst>
            <p14:sldId id="283"/>
            <p14:sldId id="315"/>
          </p14:sldIdLst>
        </p14:section>
        <p14:section name="데이터 준비 및 변수 정의서 (2~3 page)" id="{DCCCA465-880C-4633-9A96-B1F26B677E77}">
          <p14:sldIdLst>
            <p14:sldId id="276"/>
            <p14:sldId id="314"/>
          </p14:sldIdLst>
        </p14:section>
        <p14:section name="분석 계획 수립 (1~2 page)" id="{6990D44A-5608-48E3-80AF-20AA78C095C9}">
          <p14:sldIdLst>
            <p14:sldId id="300"/>
          </p14:sldIdLst>
        </p14:section>
        <p14:section name="분석 결과 및 인사이트 도출 (3~4 page)" id="{BA9A6568-FCF0-41FE-AC4A-7D6BBBFCCBAC}">
          <p14:sldIdLst>
            <p14:sldId id="288"/>
            <p14:sldId id="308"/>
            <p14:sldId id="317"/>
            <p14:sldId id="294"/>
            <p14:sldId id="311"/>
            <p14:sldId id="295"/>
            <p14:sldId id="312"/>
            <p14:sldId id="285"/>
          </p14:sldIdLst>
        </p14:section>
        <p14:section name="개선안 (2~3 page)" id="{2526FCD3-3810-4A7B-83FA-EE581B8FA49B}">
          <p14:sldIdLst>
            <p14:sldId id="27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1504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호 신" initials="정신" lastIdx="1" clrIdx="0">
    <p:extLst>
      <p:ext uri="{19B8F6BF-5375-455C-9EA6-DF929625EA0E}">
        <p15:presenceInfo xmlns:p15="http://schemas.microsoft.com/office/powerpoint/2012/main" userId="6870daeb4e5d1d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404040"/>
    <a:srgbClr val="E6E6E6"/>
    <a:srgbClr val="7F7F7F"/>
    <a:srgbClr val="3200C0"/>
    <a:srgbClr val="262626"/>
    <a:srgbClr val="BFBFBF"/>
    <a:srgbClr val="586BA6"/>
    <a:srgbClr val="FFFFFF"/>
    <a:srgbClr val="9DA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73" y="62"/>
      </p:cViewPr>
      <p:guideLst>
        <p:guide orient="horz" pos="2115"/>
        <p:guide/>
        <p:guide pos="1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  <a:cs typeface="+mn-cs"/>
              </a:defRPr>
            </a:pPr>
            <a:r>
              <a:rPr lang="ko-KR" altLang="en-US" dirty="0" err="1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간편식</a:t>
            </a:r>
            <a:r>
              <a:rPr lang="ko-KR" altLang="en-US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 </a:t>
            </a:r>
            <a:r>
              <a:rPr lang="ko-KR" altLang="en-US" dirty="0" err="1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구매량</a:t>
            </a:r>
            <a:r>
              <a:rPr lang="ko-KR" altLang="en-US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 증가 이유</a:t>
            </a:r>
            <a:endParaRPr lang="ko-KR" dirty="0">
              <a:solidFill>
                <a:schemeClr val="tx1"/>
              </a:solidFill>
              <a:latin typeface="프리젠테이션 3 Light" pitchFamily="2" charset="-127"/>
              <a:ea typeface="프리젠테이션 3 Light" pitchFamily="2" charset="-127"/>
            </a:endParaRPr>
          </a:p>
        </c:rich>
      </c:tx>
      <c:layout>
        <c:manualLayout>
          <c:xMode val="edge"/>
          <c:yMode val="edge"/>
          <c:x val="0.2401523640355222"/>
          <c:y val="6.1743493890012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프리젠테이션 3 Light" pitchFamily="2" charset="-127"/>
              <a:ea typeface="프리젠테이션 3 Light" pitchFamily="2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5101882381889762"/>
          <c:y val="0.23352034734741958"/>
          <c:w val="0.45577497539370082"/>
          <c:h val="0.6836624210345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1-40D1-B5FF-632B8D01B977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61-40D1-B5FF-632B8D01B977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61-40D1-B5FF-632B8D01B977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61-40D1-B5FF-632B8D01B977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61-40D1-B5FF-632B8D01B977}"/>
              </c:ext>
            </c:extLst>
          </c:dPt>
          <c:dLbls>
            <c:dLbl>
              <c:idx val="0"/>
              <c:layout>
                <c:manualLayout>
                  <c:x val="9.7212031871901125E-2"/>
                  <c:y val="6.28135999937957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4071271651216"/>
                      <c:h val="0.249438202247191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61-40D1-B5FF-632B8D01B977}"/>
                </c:ext>
              </c:extLst>
            </c:dLbl>
            <c:dLbl>
              <c:idx val="1"/>
              <c:layout>
                <c:manualLayout>
                  <c:x val="8.2957629614972082E-3"/>
                  <c:y val="-5.83714582699882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76195412404631"/>
                      <c:h val="0.341218418763832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561-40D1-B5FF-632B8D01B977}"/>
                </c:ext>
              </c:extLst>
            </c:dLbl>
            <c:dLbl>
              <c:idx val="2"/>
              <c:layout>
                <c:manualLayout>
                  <c:x val="9.5961288088485894E-3"/>
                  <c:y val="-8.4698524264430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67339037032414"/>
                      <c:h val="0.28838894584770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561-40D1-B5FF-632B8D01B977}"/>
                </c:ext>
              </c:extLst>
            </c:dLbl>
            <c:dLbl>
              <c:idx val="3"/>
              <c:layout>
                <c:manualLayout>
                  <c:x val="0"/>
                  <c:y val="-4.49013937109764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01056842379829"/>
                      <c:h val="0.219155924509089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561-40D1-B5FF-632B8D01B977}"/>
                </c:ext>
              </c:extLst>
            </c:dLbl>
            <c:dLbl>
              <c:idx val="4"/>
              <c:layout>
                <c:manualLayout>
                  <c:x val="7.1102556434258765E-2"/>
                  <c:y val="0.204331216721703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365151268474"/>
                      <c:h val="0.201222104887616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561-40D1-B5FF-632B8D01B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맛있어서</c:v>
                </c:pt>
                <c:pt idx="1">
                  <c:v>가격이 저렴해서</c:v>
                </c:pt>
                <c:pt idx="2">
                  <c:v>종류가 다양해서</c:v>
                </c:pt>
                <c:pt idx="3">
                  <c:v>집 식사 횟수 늘어서</c:v>
                </c:pt>
                <c:pt idx="4">
                  <c:v>간편해서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0.13100000000000001</c:v>
                </c:pt>
                <c:pt idx="1">
                  <c:v>7.3999999999999996E-2</c:v>
                </c:pt>
                <c:pt idx="2">
                  <c:v>5.7000000000000002E-2</c:v>
                </c:pt>
                <c:pt idx="3">
                  <c:v>4.5999999999999999E-2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61-40D1-B5FF-632B8D01B97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800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국내 </a:t>
            </a:r>
            <a:r>
              <a:rPr lang="ko-KR" altLang="en-US" sz="1800" dirty="0" err="1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간편식</a:t>
            </a:r>
            <a:r>
              <a:rPr lang="ko-KR" altLang="en-US" sz="1800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 시장규모</a:t>
            </a:r>
            <a:endParaRPr lang="en-US" altLang="ko-KR" sz="1800" dirty="0">
              <a:solidFill>
                <a:schemeClr val="tx1"/>
              </a:solidFill>
              <a:latin typeface="프리젠테이션 3 Light" pitchFamily="2" charset="-127"/>
              <a:ea typeface="프리젠테이션 3 Light" pitchFamily="2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dLbls>
            <c:numFmt formatCode="#&quot;조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D-48FD-BFE9-ABB4E3E19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394160"/>
        <c:axId val="1069391248"/>
      </c:lineChart>
      <c:catAx>
        <c:axId val="106939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69391248"/>
        <c:crosses val="autoZero"/>
        <c:auto val="1"/>
        <c:lblAlgn val="ctr"/>
        <c:lblOffset val="100"/>
        <c:noMultiLvlLbl val="0"/>
      </c:catAx>
      <c:valAx>
        <c:axId val="1069391248"/>
        <c:scaling>
          <c:orientation val="minMax"/>
          <c:min val="3"/>
        </c:scaling>
        <c:delete val="1"/>
        <c:axPos val="l"/>
        <c:numFmt formatCode="General" sourceLinked="1"/>
        <c:majorTickMark val="none"/>
        <c:minorTickMark val="none"/>
        <c:tickLblPos val="nextTo"/>
        <c:crossAx val="106939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  <a:cs typeface="+mn-cs"/>
              </a:defRPr>
            </a:pPr>
            <a:r>
              <a:rPr lang="ko-KR" altLang="en-US" sz="1800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연도별 </a:t>
            </a:r>
            <a:r>
              <a:rPr lang="en-US" altLang="ko-KR" sz="1800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1</a:t>
            </a:r>
            <a:r>
              <a:rPr lang="ko-KR" altLang="en-US" sz="1800" dirty="0">
                <a:solidFill>
                  <a:schemeClr val="tx1"/>
                </a:solidFill>
                <a:latin typeface="프리젠테이션 3 Light" pitchFamily="2" charset="-127"/>
                <a:ea typeface="프리젠테이션 3 Light" pitchFamily="2" charset="-127"/>
              </a:rPr>
              <a:t>인 가구 비중 추이</a:t>
            </a:r>
            <a:endParaRPr lang="en-US" altLang="ko-KR" sz="1800" dirty="0">
              <a:solidFill>
                <a:schemeClr val="tx1"/>
              </a:solidFill>
              <a:latin typeface="프리젠테이션 3 Light" pitchFamily="2" charset="-127"/>
              <a:ea typeface="프리젠테이션 3 Light" pitchFamily="2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프리젠테이션 3 Light" pitchFamily="2" charset="-127"/>
              <a:ea typeface="프리젠테이션 3 Light" pitchFamily="2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0.28599999999999998</c:v>
                </c:pt>
                <c:pt idx="1">
                  <c:v>0.29299999999999998</c:v>
                </c:pt>
                <c:pt idx="2">
                  <c:v>0.30199999999999999</c:v>
                </c:pt>
                <c:pt idx="3">
                  <c:v>0.317</c:v>
                </c:pt>
                <c:pt idx="4">
                  <c:v>0.33400000000000002</c:v>
                </c:pt>
                <c:pt idx="5">
                  <c:v>0.34499999999999997</c:v>
                </c:pt>
                <c:pt idx="6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0-4373-A9A2-F7F2FCE8F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748640"/>
        <c:axId val="802746560"/>
      </c:barChart>
      <c:catAx>
        <c:axId val="8027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2746560"/>
        <c:crosses val="autoZero"/>
        <c:auto val="1"/>
        <c:lblAlgn val="ctr"/>
        <c:lblOffset val="100"/>
        <c:noMultiLvlLbl val="0"/>
      </c:catAx>
      <c:valAx>
        <c:axId val="802746560"/>
        <c:scaling>
          <c:orientation val="minMax"/>
          <c:min val="0.25"/>
        </c:scaling>
        <c:delete val="1"/>
        <c:axPos val="l"/>
        <c:numFmt formatCode="General" sourceLinked="1"/>
        <c:majorTickMark val="out"/>
        <c:minorTickMark val="none"/>
        <c:tickLblPos val="nextTo"/>
        <c:crossAx val="80274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7-441A-B56B-94524096792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7-441A-B56B-945240967924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B37-441A-B56B-945240967924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7-441A-B56B-945240967924}"/>
              </c:ext>
            </c:extLst>
          </c:dPt>
          <c:dLbls>
            <c:dLbl>
              <c:idx val="2"/>
              <c:layout>
                <c:manualLayout>
                  <c:x val="0"/>
                  <c:y val="-3.45529071471269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7-441A-B56B-945240967924}"/>
                </c:ext>
              </c:extLst>
            </c:dLbl>
            <c:dLbl>
              <c:idx val="3"/>
              <c:layout>
                <c:manualLayout>
                  <c:x val="1.0475502583544818E-2"/>
                  <c:y val="-1.48083887773401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7-441A-B56B-945240967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프리젠테이션 2 ExtraLight" pitchFamily="2" charset="-127"/>
                    <a:ea typeface="프리젠테이션 2 ExtraLight" pitchFamily="2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즉석조리식품</c:v>
                </c:pt>
                <c:pt idx="1">
                  <c:v>즉석섭취식품</c:v>
                </c:pt>
                <c:pt idx="2">
                  <c:v>신선편의식품</c:v>
                </c:pt>
                <c:pt idx="3">
                  <c:v>간편조리세트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0.48199999999999998</c:v>
                </c:pt>
                <c:pt idx="1">
                  <c:v>0.42499999999999999</c:v>
                </c:pt>
                <c:pt idx="2">
                  <c:v>5.1999999999999998E-2</c:v>
                </c:pt>
                <c:pt idx="3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7-441A-B56B-945240967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B37-441A-B56B-94524096792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7-441A-B56B-945240967924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B37-441A-B56B-945240967924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7-441A-B56B-945240967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프리젠테이션 2 ExtraLight" pitchFamily="2" charset="-127"/>
                    <a:ea typeface="프리젠테이션 2 ExtraLight" pitchFamily="2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즉석조리식품</c:v>
                </c:pt>
                <c:pt idx="1">
                  <c:v>즉석섭취식품</c:v>
                </c:pt>
                <c:pt idx="2">
                  <c:v>신선편의식품</c:v>
                </c:pt>
                <c:pt idx="3">
                  <c:v>간편조리세트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0.53100000000000003</c:v>
                </c:pt>
                <c:pt idx="1">
                  <c:v>0.36699999999999999</c:v>
                </c:pt>
                <c:pt idx="2">
                  <c:v>5.5E-2</c:v>
                </c:pt>
                <c:pt idx="3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7-441A-B56B-945240967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08T01:48:14.84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3A55778-007F-412D-A777-BDDBFC646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547480-6B9C-49CD-92D2-AB31CEF856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DB03-CF14-48D0-B6A1-59F1E4490316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B890F4-AB10-44CC-A567-14C62572D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848658-46A0-43EE-8ED4-F188FAF77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81CDE-5886-40F5-A986-5B83044EBD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893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040E-CBA1-4E08-8ABD-222EF7040CCE}" type="datetimeFigureOut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55A3-2F6F-4B00-9894-624A4FADB9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032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AE571A-B260-4594-9DD5-F45611ED3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AD7C17-78F9-415D-BA41-B7F184860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7ED01-EFCF-4854-B083-2CCB39A7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EBCF-93BA-443C-A425-9A83913286F8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82ED18-21DF-48E1-98D2-56C983DA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D589C-53E8-46F1-AE31-768CCBA8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67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116D1-1687-459B-BC75-CDA46AD4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08193E-1FD1-4733-9F0E-62FDA312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4391D5-8587-420D-9837-E9ED385B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1702-15B1-4579-93AC-9576FDCEBFF7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53623F-3D16-4734-8E6C-101AFB7F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C538B6-4DB5-48F5-9D3A-2971C73A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65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07A9F7B-9F44-4616-8C4F-9F9E66523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35B473-3C0C-42E4-A371-A8D96E39F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2D8573-9AF4-4DD5-BC04-DD90DCE4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DB1-37F6-4177-8FE7-159734B8D9E4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FF400-7AD6-4685-9460-6CD780CA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9970BA-6C86-4A0F-9845-7C8141A0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0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2231D-E840-4B29-A448-A16CC314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AA90EB-7CF0-4361-9DC5-3A6AD8EE4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ADCA73-E3A1-4A5B-9C85-3C2890C7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8C7F6-8191-48DD-98CA-EBD4D049B49B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9469BA-CADF-4F14-93CA-CAD7B71A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F2D0AF-4A0A-4AD1-863D-40FA3D95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5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93DFA3-95A5-4734-BD8A-AB39BE8A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7820C0-E3D8-4E18-A283-7F5EFAD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21631B-D940-45F9-89EE-02A88E87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70E1-E678-4801-942B-AA5952DF6BE9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C1D21B-3130-4E4E-B022-CD35F1DC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A3BF1A-C508-4B94-AAD3-A793BFE5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73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A0B43F-6EF6-421A-BC72-7AECBA25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B32D30-2075-41F8-A201-B1EFB8F9B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7855F-C950-4952-B9FD-EDD545E6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43BB10-7833-4A78-A5DF-75D322E0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F043-EDF1-4D0F-916C-5274B789F5D9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F3ADBF-D418-45DB-ABCE-0C8DCACBA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B7E5FFE-352B-46A7-AEDC-E7FB1021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5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2DF753-198B-433A-809D-2F5CC027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ADC931-2267-48DC-B023-F5FE84FA4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B6494D-5723-476A-BB4C-56894C16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239551-8209-45D8-B53F-D393EC611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4E48282-CCCA-4412-A625-68C423438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3A2501A-FED3-46EA-B7C5-E4643F75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0D2B-0F49-4556-AAAE-ED4F526D9DBD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C03B54-9080-48C1-8007-218053EA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BD73F0A-0E99-4C3F-BA05-405EF01B2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43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27DDBE-C049-4B22-938D-A571D19A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4D4F57-A35E-4431-AC18-C74899D9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FBA-C42F-47C8-94C9-AB05666934CE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D4162D-E39B-45C2-8092-AB88E450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4FA8B5D-697D-4783-A9F8-06FD74A9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11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B53404-66F9-4634-9146-44F2FBA9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A0F3-3AF7-4C34-818B-99B7770242D1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1173A0F-2909-4C8C-9766-C517DCD4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588E6B-9626-4384-84D8-F25D0A1E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11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8C4BF1-6F03-4AB5-AF3C-2A8F7131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10798F-D0A7-4275-96F0-F3FC78CE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A0D341-B8DE-4B4A-B646-B266A7BF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9719E0-A339-40F3-ADD0-CD9ADA29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A374-2152-4599-87AB-36F8B68606FE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02310F-9BCC-40E8-A3E6-383A72D6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CE840E-CE5B-4F65-B236-04303405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2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5AB3E0-E486-4032-AFD0-731ECD70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035722-CA63-4F85-92D5-016063036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41587A6-6021-4236-8C29-40B913AF5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8B8ECC-0751-485D-AFCB-485E4A01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FEC4-40C7-4AB4-98F5-AF1B70107A08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5979B79-117E-47D2-BD75-A1B6734C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C104FA-BF5B-4AAD-9212-7696EB25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65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3B8E6CC-7F73-4476-9D36-687A461F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1B03D6-C2CE-4383-91B5-3DEC016E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A33019-A170-49BB-9520-F99066E2D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3576-B568-4B02-AAC7-9BE9F21517F7}" type="datetime1">
              <a:rPr lang="ko-KR" altLang="en-US" smtClean="0"/>
              <a:t>2025-05-10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AD41C8-36A5-4155-8F5E-112393091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C0D71D-2CD3-46E6-87C6-37CD8E1CA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B4DE-EFB8-4D7A-AB0C-3DBBADF4F2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D7A2FB02-BE24-453D-B51F-FCCC3C217967}"/>
              </a:ext>
            </a:extLst>
          </p:cNvPr>
          <p:cNvSpPr/>
          <p:nvPr/>
        </p:nvSpPr>
        <p:spPr>
          <a:xfrm>
            <a:off x="0" y="5623"/>
            <a:ext cx="11412638" cy="6866965"/>
          </a:xfrm>
          <a:custGeom>
            <a:avLst/>
            <a:gdLst>
              <a:gd name="connsiteX0" fmla="*/ 0 w 12002289"/>
              <a:gd name="connsiteY0" fmla="*/ 0 h 6866965"/>
              <a:gd name="connsiteX1" fmla="*/ 3084894 w 12002289"/>
              <a:gd name="connsiteY1" fmla="*/ 0 h 6866965"/>
              <a:gd name="connsiteX2" fmla="*/ 6866965 w 12002289"/>
              <a:gd name="connsiteY2" fmla="*/ 0 h 6866965"/>
              <a:gd name="connsiteX3" fmla="*/ 12002289 w 12002289"/>
              <a:gd name="connsiteY3" fmla="*/ 0 h 6866965"/>
              <a:gd name="connsiteX4" fmla="*/ 11009629 w 12002289"/>
              <a:gd name="connsiteY4" fmla="*/ 6866965 h 6866965"/>
              <a:gd name="connsiteX5" fmla="*/ 6866965 w 12002289"/>
              <a:gd name="connsiteY5" fmla="*/ 6866965 h 6866965"/>
              <a:gd name="connsiteX6" fmla="*/ 3084894 w 12002289"/>
              <a:gd name="connsiteY6" fmla="*/ 6866965 h 6866965"/>
              <a:gd name="connsiteX7" fmla="*/ 0 w 12002289"/>
              <a:gd name="connsiteY7" fmla="*/ 686696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2289" h="6866965">
                <a:moveTo>
                  <a:pt x="0" y="0"/>
                </a:moveTo>
                <a:lnTo>
                  <a:pt x="3084894" y="0"/>
                </a:lnTo>
                <a:lnTo>
                  <a:pt x="6866965" y="0"/>
                </a:lnTo>
                <a:lnTo>
                  <a:pt x="12002289" y="0"/>
                </a:lnTo>
                <a:lnTo>
                  <a:pt x="11009629" y="6866965"/>
                </a:lnTo>
                <a:lnTo>
                  <a:pt x="6866965" y="6866965"/>
                </a:lnTo>
                <a:lnTo>
                  <a:pt x="3084894" y="6866965"/>
                </a:lnTo>
                <a:lnTo>
                  <a:pt x="0" y="6866965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86A57228-A145-4AA1-AB2E-0801D1A3008E}"/>
              </a:ext>
            </a:extLst>
          </p:cNvPr>
          <p:cNvSpPr/>
          <p:nvPr/>
        </p:nvSpPr>
        <p:spPr>
          <a:xfrm>
            <a:off x="0" y="0"/>
            <a:ext cx="11412638" cy="6866965"/>
          </a:xfrm>
          <a:custGeom>
            <a:avLst/>
            <a:gdLst>
              <a:gd name="connsiteX0" fmla="*/ 0 w 12002289"/>
              <a:gd name="connsiteY0" fmla="*/ 0 h 6866965"/>
              <a:gd name="connsiteX1" fmla="*/ 3084894 w 12002289"/>
              <a:gd name="connsiteY1" fmla="*/ 0 h 6866965"/>
              <a:gd name="connsiteX2" fmla="*/ 6866965 w 12002289"/>
              <a:gd name="connsiteY2" fmla="*/ 0 h 6866965"/>
              <a:gd name="connsiteX3" fmla="*/ 12002289 w 12002289"/>
              <a:gd name="connsiteY3" fmla="*/ 0 h 6866965"/>
              <a:gd name="connsiteX4" fmla="*/ 11009629 w 12002289"/>
              <a:gd name="connsiteY4" fmla="*/ 6866965 h 6866965"/>
              <a:gd name="connsiteX5" fmla="*/ 6866965 w 12002289"/>
              <a:gd name="connsiteY5" fmla="*/ 6866965 h 6866965"/>
              <a:gd name="connsiteX6" fmla="*/ 3084894 w 12002289"/>
              <a:gd name="connsiteY6" fmla="*/ 6866965 h 6866965"/>
              <a:gd name="connsiteX7" fmla="*/ 0 w 12002289"/>
              <a:gd name="connsiteY7" fmla="*/ 6866965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02289" h="6866965">
                <a:moveTo>
                  <a:pt x="0" y="0"/>
                </a:moveTo>
                <a:lnTo>
                  <a:pt x="3084894" y="0"/>
                </a:lnTo>
                <a:lnTo>
                  <a:pt x="6866965" y="0"/>
                </a:lnTo>
                <a:lnTo>
                  <a:pt x="12002289" y="0"/>
                </a:lnTo>
                <a:lnTo>
                  <a:pt x="11009629" y="6866965"/>
                </a:lnTo>
                <a:lnTo>
                  <a:pt x="6866965" y="6866965"/>
                </a:lnTo>
                <a:lnTo>
                  <a:pt x="3084894" y="6866965"/>
                </a:lnTo>
                <a:lnTo>
                  <a:pt x="0" y="686696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5000">
                <a:schemeClr val="tx1">
                  <a:alpha val="9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87FAF6-714B-4B18-AF36-AD69B2D78AF5}"/>
              </a:ext>
            </a:extLst>
          </p:cNvPr>
          <p:cNvSpPr txBox="1"/>
          <p:nvPr/>
        </p:nvSpPr>
        <p:spPr>
          <a:xfrm>
            <a:off x="779362" y="2551837"/>
            <a:ext cx="8424101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생산</a:t>
            </a:r>
            <a:r>
              <a:rPr lang="en-US" altLang="ko-KR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·</a:t>
            </a:r>
            <a:r>
              <a:rPr lang="ko-KR" altLang="en-US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품질</a:t>
            </a:r>
            <a:r>
              <a:rPr lang="en-US" altLang="ko-KR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·</a:t>
            </a:r>
            <a:r>
              <a:rPr lang="ko-KR" altLang="en-US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납기 문제 분석을 통한 </a:t>
            </a:r>
            <a:endParaRPr lang="en-US" altLang="ko-KR" sz="5400" b="1" spc="-150" dirty="0">
              <a:ln w="12700">
                <a:noFill/>
              </a:ln>
              <a:solidFill>
                <a:schemeClr val="bg1"/>
              </a:solidFill>
              <a:latin typeface="프리젠테이션 8 ExtraBold" pitchFamily="2" charset="-127"/>
              <a:ea typeface="프리젠테이션 8 ExtraBold" pitchFamily="2" charset="-127"/>
            </a:endParaRPr>
          </a:p>
          <a:p>
            <a:r>
              <a:rPr lang="en-US" altLang="ko-KR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A</a:t>
            </a:r>
            <a:r>
              <a:rPr lang="ko-KR" altLang="en-US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업체 </a:t>
            </a:r>
            <a:r>
              <a:rPr lang="ko-KR" altLang="en-US" sz="5400" b="1" spc="-150" dirty="0" err="1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간편식</a:t>
            </a:r>
            <a:r>
              <a:rPr lang="ko-KR" altLang="en-US" sz="5400" b="1" spc="-150" dirty="0">
                <a:ln w="12700">
                  <a:noFill/>
                </a:ln>
                <a:solidFill>
                  <a:schemeClr val="bg1"/>
                </a:solidFill>
                <a:latin typeface="프리젠테이션 8 ExtraBold" pitchFamily="2" charset="-127"/>
                <a:ea typeface="프리젠테이션 8 ExtraBold" pitchFamily="2" charset="-127"/>
              </a:rPr>
              <a:t> 제조 경쟁력 제고 방안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E06AA9D-42B3-4D06-9CB5-C76C95BE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68" y="2405051"/>
            <a:ext cx="2968632" cy="445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31B78B7-8672-49FA-95B8-746F21557D07}"/>
              </a:ext>
            </a:extLst>
          </p:cNvPr>
          <p:cNvSpPr/>
          <p:nvPr/>
        </p:nvSpPr>
        <p:spPr>
          <a:xfrm>
            <a:off x="877078" y="2109782"/>
            <a:ext cx="2537926" cy="439243"/>
          </a:xfrm>
          <a:prstGeom prst="round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프리젠테이션 5 Medium" pitchFamily="2" charset="-127"/>
                <a:ea typeface="프리젠테이션 5 Medium" pitchFamily="2" charset="-127"/>
              </a:rPr>
              <a:t>DSA Project 21st</a:t>
            </a:r>
            <a:endParaRPr lang="ko-KR" altLang="en-US" sz="2400" b="1" dirty="0">
              <a:solidFill>
                <a:schemeClr val="bg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7730C0A-1AC1-409B-9A7C-A22E638C9BFB}"/>
              </a:ext>
            </a:extLst>
          </p:cNvPr>
          <p:cNvSpPr/>
          <p:nvPr/>
        </p:nvSpPr>
        <p:spPr>
          <a:xfrm>
            <a:off x="3512720" y="2106971"/>
            <a:ext cx="2176880" cy="439243"/>
          </a:xfrm>
          <a:prstGeom prst="round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프리젠테이션 5 Medium" pitchFamily="2" charset="-127"/>
                <a:ea typeface="프리젠테이션 5 Medium" pitchFamily="2" charset="-127"/>
              </a:rPr>
              <a:t>Team Dribble</a:t>
            </a:r>
            <a:endParaRPr lang="ko-KR" altLang="en-US" sz="2400" b="1" dirty="0">
              <a:solidFill>
                <a:schemeClr val="bg1"/>
              </a:solidFill>
              <a:latin typeface="프리젠테이션 5 Medium" pitchFamily="2" charset="-127"/>
              <a:ea typeface="프리젠테이션 5 Medium" pitchFamily="2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F324BC2-B241-45B7-B0E2-9B9B00DA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1"/>
          <a:stretch>
            <a:fillRect/>
          </a:stretch>
        </p:blipFill>
        <p:spPr bwMode="auto">
          <a:xfrm>
            <a:off x="10472298" y="2399428"/>
            <a:ext cx="1719703" cy="4452949"/>
          </a:xfrm>
          <a:custGeom>
            <a:avLst/>
            <a:gdLst>
              <a:gd name="connsiteX0" fmla="*/ 612076 w 1719703"/>
              <a:gd name="connsiteY0" fmla="*/ 0 h 4452949"/>
              <a:gd name="connsiteX1" fmla="*/ 1719703 w 1719703"/>
              <a:gd name="connsiteY1" fmla="*/ 0 h 4452949"/>
              <a:gd name="connsiteX2" fmla="*/ 1719703 w 1719703"/>
              <a:gd name="connsiteY2" fmla="*/ 4452949 h 4452949"/>
              <a:gd name="connsiteX3" fmla="*/ 0 w 1719703"/>
              <a:gd name="connsiteY3" fmla="*/ 4452949 h 445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703" h="4452949">
                <a:moveTo>
                  <a:pt x="612076" y="0"/>
                </a:moveTo>
                <a:lnTo>
                  <a:pt x="1719703" y="0"/>
                </a:lnTo>
                <a:lnTo>
                  <a:pt x="1719703" y="4452949"/>
                </a:lnTo>
                <a:lnTo>
                  <a:pt x="0" y="445294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4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6196650-F15B-4041-A9A1-EA68826139A6}"/>
              </a:ext>
            </a:extLst>
          </p:cNvPr>
          <p:cNvGrpSpPr/>
          <p:nvPr/>
        </p:nvGrpSpPr>
        <p:grpSpPr>
          <a:xfrm>
            <a:off x="-6239977" y="0"/>
            <a:ext cx="8627577" cy="6866965"/>
            <a:chOff x="-6239977" y="0"/>
            <a:chExt cx="8627577" cy="6866965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FE9EEE87-BD9E-455B-A599-980F1B8F741A}"/>
                </a:ext>
              </a:extLst>
            </p:cNvPr>
            <p:cNvSpPr/>
            <p:nvPr/>
          </p:nvSpPr>
          <p:spPr>
            <a:xfrm>
              <a:off x="-6239977" y="0"/>
              <a:ext cx="8627577" cy="6866965"/>
            </a:xfrm>
            <a:custGeom>
              <a:avLst/>
              <a:gdLst>
                <a:gd name="connsiteX0" fmla="*/ 0 w 8627577"/>
                <a:gd name="connsiteY0" fmla="*/ 0 h 6866965"/>
                <a:gd name="connsiteX1" fmla="*/ 148278 w 8627577"/>
                <a:gd name="connsiteY1" fmla="*/ 0 h 6866965"/>
                <a:gd name="connsiteX2" fmla="*/ 3744543 w 8627577"/>
                <a:gd name="connsiteY2" fmla="*/ 0 h 6866965"/>
                <a:gd name="connsiteX3" fmla="*/ 8627577 w 8627577"/>
                <a:gd name="connsiteY3" fmla="*/ 0 h 6866965"/>
                <a:gd name="connsiteX4" fmla="*/ 7683685 w 8627577"/>
                <a:gd name="connsiteY4" fmla="*/ 6866965 h 6866965"/>
                <a:gd name="connsiteX5" fmla="*/ 3744543 w 8627577"/>
                <a:gd name="connsiteY5" fmla="*/ 6866965 h 6866965"/>
                <a:gd name="connsiteX6" fmla="*/ 148278 w 8627577"/>
                <a:gd name="connsiteY6" fmla="*/ 6866965 h 6866965"/>
                <a:gd name="connsiteX7" fmla="*/ 0 w 8627577"/>
                <a:gd name="connsiteY7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7577" h="6866965">
                  <a:moveTo>
                    <a:pt x="0" y="0"/>
                  </a:moveTo>
                  <a:lnTo>
                    <a:pt x="148278" y="0"/>
                  </a:lnTo>
                  <a:lnTo>
                    <a:pt x="3744543" y="0"/>
                  </a:lnTo>
                  <a:lnTo>
                    <a:pt x="8627577" y="0"/>
                  </a:lnTo>
                  <a:lnTo>
                    <a:pt x="7683685" y="6866965"/>
                  </a:lnTo>
                  <a:lnTo>
                    <a:pt x="3744543" y="6866965"/>
                  </a:lnTo>
                  <a:lnTo>
                    <a:pt x="148278" y="6866965"/>
                  </a:lnTo>
                  <a:lnTo>
                    <a:pt x="0" y="686696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CABEB629-A68A-44BD-AF2A-94A56CB23211}"/>
                </a:ext>
              </a:extLst>
            </p:cNvPr>
            <p:cNvGrpSpPr/>
            <p:nvPr/>
          </p:nvGrpSpPr>
          <p:grpSpPr>
            <a:xfrm>
              <a:off x="216321" y="1179019"/>
              <a:ext cx="1261884" cy="3977246"/>
              <a:chOff x="501774" y="1165676"/>
              <a:chExt cx="1261884" cy="397724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F27619-0E76-43E5-9E09-AEA9C251FA51}"/>
                  </a:ext>
                </a:extLst>
              </p:cNvPr>
              <p:cNvSpPr txBox="1"/>
              <p:nvPr/>
            </p:nvSpPr>
            <p:spPr>
              <a:xfrm>
                <a:off x="841939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#3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12855B-7E94-4379-86A7-C23E0D59A43B}"/>
                  </a:ext>
                </a:extLst>
              </p:cNvPr>
              <p:cNvSpPr txBox="1"/>
              <p:nvPr/>
            </p:nvSpPr>
            <p:spPr>
              <a:xfrm>
                <a:off x="501774" y="3942593"/>
                <a:ext cx="1261884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데이터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분석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31514D9F-CC8B-4933-955B-8626C29C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3" y="2280568"/>
            <a:ext cx="1542454" cy="14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표 6">
            <a:extLst>
              <a:ext uri="{FF2B5EF4-FFF2-40B4-BE49-F238E27FC236}">
                <a16:creationId xmlns:a16="http://schemas.microsoft.com/office/drawing/2014/main" id="{C70C21E4-3AB8-4FF8-AF5E-C32BAE3C5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19668"/>
              </p:ext>
            </p:extLst>
          </p:nvPr>
        </p:nvGraphicFramePr>
        <p:xfrm>
          <a:off x="2457891" y="2494430"/>
          <a:ext cx="323637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514">
                  <a:extLst>
                    <a:ext uri="{9D8B030D-6E8A-4147-A177-3AD203B41FA5}">
                      <a16:colId xmlns:a16="http://schemas.microsoft.com/office/drawing/2014/main" val="1959783189"/>
                    </a:ext>
                  </a:extLst>
                </a:gridCol>
                <a:gridCol w="657781">
                  <a:extLst>
                    <a:ext uri="{9D8B030D-6E8A-4147-A177-3AD203B41FA5}">
                      <a16:colId xmlns:a16="http://schemas.microsoft.com/office/drawing/2014/main" val="493597026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354859913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1252204273"/>
                    </a:ext>
                  </a:extLst>
                </a:gridCol>
              </a:tblGrid>
              <a:tr h="2678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1</a:t>
                      </a:r>
                      <a:endParaRPr lang="ko-KR" altLang="en-US" sz="16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BA</a:t>
                      </a:r>
                      <a:endParaRPr lang="ko-KR" altLang="en-US" sz="16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03</a:t>
                      </a:r>
                      <a:endParaRPr lang="ko-KR" altLang="en-US" sz="16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007</a:t>
                      </a:r>
                      <a:endParaRPr lang="ko-KR" altLang="en-US" sz="16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52885"/>
                  </a:ext>
                </a:extLst>
              </a:tr>
              <a:tr h="4687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1: </a:t>
                      </a:r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최초생산</a:t>
                      </a:r>
                      <a:endParaRPr lang="en-US" altLang="ko-KR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2: </a:t>
                      </a:r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재생산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 대분류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</a:t>
                      </a:r>
                      <a:endParaRPr lang="en-US" altLang="ko-KR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소분류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식별용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996732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29B808EA-0305-4B4C-80E8-5730B0EF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95639"/>
              </p:ext>
            </p:extLst>
          </p:nvPr>
        </p:nvGraphicFramePr>
        <p:xfrm>
          <a:off x="2457892" y="3526790"/>
          <a:ext cx="3236375" cy="12191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188">
                  <a:extLst>
                    <a:ext uri="{9D8B030D-6E8A-4147-A177-3AD203B41FA5}">
                      <a16:colId xmlns:a16="http://schemas.microsoft.com/office/drawing/2014/main" val="84279724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740787094"/>
                    </a:ext>
                  </a:extLst>
                </a:gridCol>
                <a:gridCol w="498669">
                  <a:extLst>
                    <a:ext uri="{9D8B030D-6E8A-4147-A177-3AD203B41FA5}">
                      <a16:colId xmlns:a16="http://schemas.microsoft.com/office/drawing/2014/main" val="3570590709"/>
                    </a:ext>
                  </a:extLst>
                </a:gridCol>
                <a:gridCol w="1131598">
                  <a:extLst>
                    <a:ext uri="{9D8B030D-6E8A-4147-A177-3AD203B41FA5}">
                      <a16:colId xmlns:a16="http://schemas.microsoft.com/office/drawing/2014/main" val="2960584863"/>
                    </a:ext>
                  </a:extLst>
                </a:gridCol>
              </a:tblGrid>
              <a:tr h="357068">
                <a:tc gridSpan="2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품목 </a:t>
                      </a:r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대분류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대분류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품목 소분류</a:t>
                      </a:r>
                      <a:endParaRPr lang="en-US" altLang="ko-KR" sz="1600" b="1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품목명</a:t>
                      </a:r>
                      <a:r>
                        <a:rPr lang="en-US" altLang="ko-KR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2</a:t>
                      </a:r>
                      <a:endParaRPr lang="en-US" altLang="ko-KR" sz="1600" b="1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0563874"/>
                  </a:ext>
                </a:extLst>
              </a:tr>
              <a:tr h="287377">
                <a:tc rowSpan="3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BA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즉석조리식품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01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죽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8186182"/>
                  </a:ext>
                </a:extLst>
              </a:tr>
              <a:tr h="287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02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스프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04621937"/>
                  </a:ext>
                </a:extLst>
              </a:tr>
              <a:tr h="287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03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냉동밥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8450190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3F0306E-245F-4DCF-A0CD-9B5BF28BC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820784"/>
              </p:ext>
            </p:extLst>
          </p:nvPr>
        </p:nvGraphicFramePr>
        <p:xfrm>
          <a:off x="6093611" y="2958611"/>
          <a:ext cx="3034220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110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  <a:gridCol w="1517110">
                  <a:extLst>
                    <a:ext uri="{9D8B030D-6E8A-4147-A177-3AD203B41FA5}">
                      <a16:colId xmlns:a16="http://schemas.microsoft.com/office/drawing/2014/main" val="440855014"/>
                    </a:ext>
                  </a:extLst>
                </a:gridCol>
              </a:tblGrid>
              <a:tr h="17030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L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1703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전처리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계량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105308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7D822AA4-5B5B-4601-AA77-8CE3CC662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6349"/>
              </p:ext>
            </p:extLst>
          </p:nvPr>
        </p:nvGraphicFramePr>
        <p:xfrm>
          <a:off x="6096000" y="1767632"/>
          <a:ext cx="2035323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441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  <a:gridCol w="678441">
                  <a:extLst>
                    <a:ext uri="{9D8B030D-6E8A-4147-A177-3AD203B41FA5}">
                      <a16:colId xmlns:a16="http://schemas.microsoft.com/office/drawing/2014/main" val="2810601308"/>
                    </a:ext>
                  </a:extLst>
                </a:gridCol>
                <a:gridCol w="678441">
                  <a:extLst>
                    <a:ext uri="{9D8B030D-6E8A-4147-A177-3AD203B41FA5}">
                      <a16:colId xmlns:a16="http://schemas.microsoft.com/office/drawing/2014/main" val="2384759853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쿠커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프리머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냉동밥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쿠커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프리머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취반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105308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B9DA6D19-26F3-4E9C-887F-91F1BDE91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36897"/>
              </p:ext>
            </p:extLst>
          </p:nvPr>
        </p:nvGraphicFramePr>
        <p:xfrm>
          <a:off x="6093611" y="3840710"/>
          <a:ext cx="303422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555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4048669846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350566290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320284975"/>
                    </a:ext>
                  </a:extLst>
                </a:gridCol>
              </a:tblGrid>
              <a:tr h="208864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D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21176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로타리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PET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충진기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냉동밥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141557"/>
                  </a:ext>
                </a:extLst>
              </a:tr>
              <a:tr h="211765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로타리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PET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충진기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내포장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105308"/>
                  </a:ext>
                </a:extLst>
              </a:tr>
            </a:tbl>
          </a:graphicData>
        </a:graphic>
      </p:graphicFrame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0218164C-0149-4E3B-B874-D227FD3A4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66386"/>
              </p:ext>
            </p:extLst>
          </p:nvPr>
        </p:nvGraphicFramePr>
        <p:xfrm>
          <a:off x="6093611" y="4952772"/>
          <a:ext cx="303422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555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1320280004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2504070454"/>
                    </a:ext>
                  </a:extLst>
                </a:gridCol>
                <a:gridCol w="758555">
                  <a:extLst>
                    <a:ext uri="{9D8B030D-6E8A-4147-A177-3AD203B41FA5}">
                      <a16:colId xmlns:a16="http://schemas.microsoft.com/office/drawing/2014/main" val="669179221"/>
                    </a:ext>
                  </a:extLst>
                </a:gridCol>
              </a:tblGrid>
              <a:tr h="117837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P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11947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파우치</a:t>
                      </a: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튜브</a:t>
                      </a: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컵</a:t>
                      </a: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냉동밥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271480"/>
                  </a:ext>
                </a:extLst>
              </a:tr>
              <a:tr h="119474"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포장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외포장</a:t>
                      </a:r>
                      <a:endParaRPr lang="ko-KR" altLang="en-US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105308"/>
                  </a:ext>
                </a:extLst>
              </a:tr>
            </a:tbl>
          </a:graphicData>
        </a:graphic>
      </p:graphicFrame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B9D82EB-0043-4951-AA68-472654930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48580"/>
              </p:ext>
            </p:extLst>
          </p:nvPr>
        </p:nvGraphicFramePr>
        <p:xfrm>
          <a:off x="2457892" y="4864314"/>
          <a:ext cx="3236375" cy="10942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8188">
                  <a:extLst>
                    <a:ext uri="{9D8B030D-6E8A-4147-A177-3AD203B41FA5}">
                      <a16:colId xmlns:a16="http://schemas.microsoft.com/office/drawing/2014/main" val="1015202877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1542775331"/>
                    </a:ext>
                  </a:extLst>
                </a:gridCol>
                <a:gridCol w="498669">
                  <a:extLst>
                    <a:ext uri="{9D8B030D-6E8A-4147-A177-3AD203B41FA5}">
                      <a16:colId xmlns:a16="http://schemas.microsoft.com/office/drawing/2014/main" val="217879451"/>
                    </a:ext>
                  </a:extLst>
                </a:gridCol>
                <a:gridCol w="1131598">
                  <a:extLst>
                    <a:ext uri="{9D8B030D-6E8A-4147-A177-3AD203B41FA5}">
                      <a16:colId xmlns:a16="http://schemas.microsoft.com/office/drawing/2014/main" val="3550979922"/>
                    </a:ext>
                  </a:extLst>
                </a:gridCol>
              </a:tblGrid>
              <a:tr h="364766">
                <a:tc gridSpan="4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1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그 외 품목 대분류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6459666"/>
                  </a:ext>
                </a:extLst>
              </a:tr>
              <a:tr h="364766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6A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신선편의식품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3D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샐러드 드레싱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9873528"/>
                  </a:ext>
                </a:extLst>
              </a:tr>
              <a:tr h="364766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6B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마요네즈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3V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ko-KR" altLang="en-US" sz="1600" b="0" kern="12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샐러드 </a:t>
                      </a:r>
                      <a:r>
                        <a:rPr lang="ko-KR" altLang="en-US" sz="1600" b="0" kern="12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  <a:cs typeface="+mn-cs"/>
                        </a:rPr>
                        <a:t>토핑</a:t>
                      </a:r>
                      <a:endParaRPr lang="ko-KR" altLang="en-US" sz="1600" b="0" kern="12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0080028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EBCCA1F0-D95B-429A-90E7-88FED84B9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92177"/>
              </p:ext>
            </p:extLst>
          </p:nvPr>
        </p:nvGraphicFramePr>
        <p:xfrm>
          <a:off x="8172792" y="1767632"/>
          <a:ext cx="955039" cy="10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039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G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볶음</a:t>
                      </a:r>
                      <a:endParaRPr lang="en-US" altLang="ko-KR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공정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1BF96027-E8EB-4678-87E4-7CC5C1DD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55039"/>
              </p:ext>
            </p:extLst>
          </p:nvPr>
        </p:nvGraphicFramePr>
        <p:xfrm>
          <a:off x="2457891" y="1061673"/>
          <a:ext cx="17475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2386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 규칙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02A1AA90-53AF-4521-A455-818C85EDA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48308"/>
              </p:ext>
            </p:extLst>
          </p:nvPr>
        </p:nvGraphicFramePr>
        <p:xfrm>
          <a:off x="6093611" y="1061673"/>
          <a:ext cx="17475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2386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제조 공정 흐름도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id="{0938109E-78CA-42E3-B3AE-665DC46FC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71356"/>
              </p:ext>
            </p:extLst>
          </p:nvPr>
        </p:nvGraphicFramePr>
        <p:xfrm>
          <a:off x="9589647" y="1061672"/>
          <a:ext cx="174752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2386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주요 에러 메시지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F6453F83-CB79-4E17-A023-2ED09281A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24050"/>
              </p:ext>
            </p:extLst>
          </p:nvPr>
        </p:nvGraphicFramePr>
        <p:xfrm>
          <a:off x="9589648" y="1764708"/>
          <a:ext cx="174752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</a:tblGrid>
              <a:tr h="1452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2509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품목교체 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(67)</a:t>
                      </a:r>
                    </a:p>
                    <a:p>
                      <a:pPr algn="ctr" latinLnBrk="1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충진미종료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(20)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A9162378-4C9B-4FF4-AC2A-03A4DF047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79968"/>
              </p:ext>
            </p:extLst>
          </p:nvPr>
        </p:nvGraphicFramePr>
        <p:xfrm>
          <a:off x="9589648" y="2951630"/>
          <a:ext cx="1747520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L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관리팀미입고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370207C1-86E1-4657-88BD-9CC34CDB7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3164"/>
              </p:ext>
            </p:extLst>
          </p:nvPr>
        </p:nvGraphicFramePr>
        <p:xfrm>
          <a:off x="9589647" y="3932150"/>
          <a:ext cx="174751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19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</a:tblGrid>
              <a:tr h="1792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D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309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품목교체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(170)</a:t>
                      </a:r>
                    </a:p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공정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(102)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45849761-B714-4F45-8EA5-3D36C5E5D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959301"/>
              </p:ext>
            </p:extLst>
          </p:nvPr>
        </p:nvGraphicFramePr>
        <p:xfrm>
          <a:off x="9589648" y="5288052"/>
          <a:ext cx="174751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518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</a:tblGrid>
              <a:tr h="1455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P</a:t>
                      </a:r>
                      <a:r>
                        <a:rPr lang="ko-KR" altLang="en-US" sz="16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라인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2153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기타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031FE5AA-12FA-477F-B973-504015096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70128"/>
              </p:ext>
            </p:extLst>
          </p:nvPr>
        </p:nvGraphicFramePr>
        <p:xfrm>
          <a:off x="2457891" y="1764708"/>
          <a:ext cx="323637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849">
                  <a:extLst>
                    <a:ext uri="{9D8B030D-6E8A-4147-A177-3AD203B41FA5}">
                      <a16:colId xmlns:a16="http://schemas.microsoft.com/office/drawing/2014/main" val="3118837887"/>
                    </a:ext>
                  </a:extLst>
                </a:gridCol>
                <a:gridCol w="2059527">
                  <a:extLst>
                    <a:ext uri="{9D8B030D-6E8A-4147-A177-3AD203B41FA5}">
                      <a16:colId xmlns:a16="http://schemas.microsoft.com/office/drawing/2014/main" val="3447290205"/>
                    </a:ext>
                  </a:extLst>
                </a:gridCol>
              </a:tblGrid>
              <a:tr h="2404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1BA03007</a:t>
                      </a:r>
                      <a:endParaRPr lang="ko-KR" altLang="en-US" sz="16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113793"/>
                  </a:ext>
                </a:extLst>
              </a:tr>
              <a:tr h="2581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품목명</a:t>
                      </a:r>
                      <a:endParaRPr lang="en-US" altLang="ko-KR" sz="16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게살볶음밥</a:t>
                      </a:r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300g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29929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C6F181B-10B6-407B-B025-302A9FB0EB2E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- 8 -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89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B4BEB36-A900-42C1-B15F-368E194F57EC}"/>
              </a:ext>
            </a:extLst>
          </p:cNvPr>
          <p:cNvGrpSpPr/>
          <p:nvPr/>
        </p:nvGrpSpPr>
        <p:grpSpPr>
          <a:xfrm>
            <a:off x="640725" y="378943"/>
            <a:ext cx="2965643" cy="800219"/>
            <a:chOff x="640725" y="378943"/>
            <a:chExt cx="2965643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2965643" cy="800219"/>
              <a:chOff x="182011" y="605499"/>
              <a:chExt cx="2965643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230223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분석에 활용한 데이터</a:t>
                </a: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993B3183-3764-4B6F-A808-A48D6C1C186E}"/>
                </a:ext>
              </a:extLst>
            </p:cNvPr>
            <p:cNvSpPr/>
            <p:nvPr/>
          </p:nvSpPr>
          <p:spPr>
            <a:xfrm>
              <a:off x="1364004" y="417215"/>
              <a:ext cx="1255694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변수 정의서</a:t>
              </a:r>
            </a:p>
          </p:txBody>
        </p:sp>
      </p:grp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C4D3F64-0286-4535-B86B-4EA6C2A3D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83334"/>
              </p:ext>
            </p:extLst>
          </p:nvPr>
        </p:nvGraphicFramePr>
        <p:xfrm>
          <a:off x="371966" y="2076881"/>
          <a:ext cx="3754264" cy="38238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22494">
                  <a:extLst>
                    <a:ext uri="{9D8B030D-6E8A-4147-A177-3AD203B41FA5}">
                      <a16:colId xmlns:a16="http://schemas.microsoft.com/office/drawing/2014/main" val="250056788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7559935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59929824"/>
                    </a:ext>
                  </a:extLst>
                </a:gridCol>
              </a:tblGrid>
              <a:tr h="30983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변수 명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타입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상세 내용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89235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수주 기준 날짜 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년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월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일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14972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수주일자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시간이 포함된 수주일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50565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 앞 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5</a:t>
                      </a:r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자리 사용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98971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출고수량</a:t>
                      </a:r>
                      <a:r>
                        <a:rPr 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KG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실제 출고된 수량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(kg)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234936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수주수량</a:t>
                      </a:r>
                      <a:r>
                        <a:rPr 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KG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고객이 주문한 수량 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(kg)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431664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수주금액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수주 계약에 따른 총 금액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77066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출하완료여부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>
                          <a:latin typeface="프리젠테이션 3 Light" pitchFamily="2" charset="-127"/>
                          <a:ea typeface="프리젠테이션 3 Light" pitchFamily="2" charset="-127"/>
                        </a:rPr>
                        <a:t>범주형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해당 건 출하 완료 여부 </a:t>
                      </a:r>
                      <a:r>
                        <a:rPr lang="en-US" altLang="ko-KR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(Y/N)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78041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납기일자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시간이 포함된 납기일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14435"/>
                  </a:ext>
                </a:extLst>
              </a:tr>
              <a:tr h="39044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생산지시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범주형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데이터 존재 여부</a:t>
                      </a:r>
                      <a:r>
                        <a:rPr lang="en-US" altLang="ko-KR" sz="15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(Y/N)</a:t>
                      </a:r>
                    </a:p>
                  </a:txBody>
                  <a:tcPr marL="75023" marR="75023" marT="37512" marB="375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6109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1335FD96-476D-447B-A92B-BDCF7EF12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2316"/>
              </p:ext>
            </p:extLst>
          </p:nvPr>
        </p:nvGraphicFramePr>
        <p:xfrm>
          <a:off x="4284191" y="2079232"/>
          <a:ext cx="3968269" cy="38214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40804">
                  <a:extLst>
                    <a:ext uri="{9D8B030D-6E8A-4147-A177-3AD203B41FA5}">
                      <a16:colId xmlns:a16="http://schemas.microsoft.com/office/drawing/2014/main" val="909128951"/>
                    </a:ext>
                  </a:extLst>
                </a:gridCol>
                <a:gridCol w="570163">
                  <a:extLst>
                    <a:ext uri="{9D8B030D-6E8A-4147-A177-3AD203B41FA5}">
                      <a16:colId xmlns:a16="http://schemas.microsoft.com/office/drawing/2014/main" val="126458563"/>
                    </a:ext>
                  </a:extLst>
                </a:gridCol>
                <a:gridCol w="2357302">
                  <a:extLst>
                    <a:ext uri="{9D8B030D-6E8A-4147-A177-3AD203B41FA5}">
                      <a16:colId xmlns:a16="http://schemas.microsoft.com/office/drawing/2014/main" val="2682609234"/>
                    </a:ext>
                  </a:extLst>
                </a:gridCol>
              </a:tblGrid>
              <a:tr h="30215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변수 명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타입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상세 내용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044381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작업 기준 날짜 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년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월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일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sz="1500" spc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20626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생산라인코드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제품이 생산된 라인의 고유 코드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687590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작업장코드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수행된 작업장의 코드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768725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생산된 품목의 고유 코드 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(5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자리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57135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충전실온도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충전실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내부 온도</a:t>
                      </a:r>
                      <a:endParaRPr lang="en-US" altLang="ko-KR" sz="1500" spc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959096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실링온도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제품 </a:t>
                      </a:r>
                      <a:r>
                        <a:rPr lang="ko-KR" altLang="en-US" sz="1500" spc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실링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공정에서의 온도 </a:t>
                      </a:r>
                      <a:endParaRPr lang="en-US" altLang="ko-KR" sz="1500" spc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65709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쿠킹온도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쿠킹 공정 시 온도</a:t>
                      </a:r>
                      <a:endParaRPr lang="en-US" altLang="ko-KR" sz="1500" spc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70517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쿠킹스팀압력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쿠킹 공정 시 사용된 증기 압력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531331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실링압력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실링</a:t>
                      </a:r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공정 시 가해진 압력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14932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생산시간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완료까지 소요된 총 시간 </a:t>
                      </a:r>
                      <a:r>
                        <a:rPr lang="en-US" altLang="ko-KR" sz="1500" spc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(h)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69337"/>
                  </a:ext>
                </a:extLst>
              </a:tr>
              <a:tr h="3199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범주형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500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데이터 존재 여부 </a:t>
                      </a:r>
                      <a:r>
                        <a:rPr lang="en-US" altLang="ko-KR" sz="1500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(Y/N)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12004"/>
                  </a:ext>
                </a:extLst>
              </a:tr>
            </a:tbl>
          </a:graphicData>
        </a:graphic>
      </p:graphicFrame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C309D4C-D64A-42D0-9917-247328A15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49225"/>
              </p:ext>
            </p:extLst>
          </p:nvPr>
        </p:nvGraphicFramePr>
        <p:xfrm>
          <a:off x="8410421" y="2079232"/>
          <a:ext cx="3396769" cy="3823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6439">
                  <a:extLst>
                    <a:ext uri="{9D8B030D-6E8A-4147-A177-3AD203B41FA5}">
                      <a16:colId xmlns:a16="http://schemas.microsoft.com/office/drawing/2014/main" val="210991265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10266836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634099681"/>
                    </a:ext>
                  </a:extLst>
                </a:gridCol>
              </a:tblGrid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변수 명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타입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상세 내용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237245"/>
                  </a:ext>
                </a:extLst>
              </a:tr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발생 날짜 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년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월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-</a:t>
                      </a:r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일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sz="14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31036"/>
                  </a:ext>
                </a:extLst>
              </a:tr>
              <a:tr h="50687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생산라인코드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발생 라인 고유 코드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358252"/>
                  </a:ext>
                </a:extLst>
              </a:tr>
              <a:tr h="50687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비가동</a:t>
                      </a:r>
                      <a:endParaRPr lang="en-US" altLang="ko-KR" sz="14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코드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비가동</a:t>
                      </a:r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원인 고유 코드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464161"/>
                  </a:ext>
                </a:extLst>
              </a:tr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ID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발생 품목 코드 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(5</a:t>
                      </a:r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자리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sz="14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51748"/>
                  </a:ext>
                </a:extLst>
              </a:tr>
              <a:tr h="50687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</a:t>
                      </a:r>
                      <a:endParaRPr lang="en-US" altLang="ko-KR" sz="14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작업장명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범주형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오류가 발생한 작업장 이름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516616"/>
                  </a:ext>
                </a:extLst>
              </a:tr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발생시각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오류가 시작된 일시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202362"/>
                  </a:ext>
                </a:extLst>
              </a:tr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종료시각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날짜형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오류가 종료된 일시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001890"/>
                  </a:ext>
                </a:extLst>
              </a:tr>
              <a:tr h="21656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</a:t>
                      </a:r>
                      <a:endParaRPr lang="en-US" altLang="ko-KR" sz="14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조치시간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>
                          <a:latin typeface="프리젠테이션 3 Light" pitchFamily="2" charset="-127"/>
                          <a:ea typeface="프리젠테이션 3 Light" pitchFamily="2" charset="-127"/>
                        </a:rPr>
                        <a:t>연속형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해결까지 소요된 시간 </a:t>
                      </a:r>
                      <a:r>
                        <a:rPr lang="en-US" altLang="ko-KR" sz="14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(h)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122753"/>
                  </a:ext>
                </a:extLst>
              </a:tr>
              <a:tr h="2949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출하영향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범주형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수주 데이터 존재 여부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(Y/N)</a:t>
                      </a:r>
                    </a:p>
                  </a:txBody>
                  <a:tcPr marL="83680" marR="83680" marT="41840" marB="418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62893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35DC960-CD83-4C35-9962-A7A18CA8232E}"/>
              </a:ext>
            </a:extLst>
          </p:cNvPr>
          <p:cNvSpPr txBox="1"/>
          <p:nvPr/>
        </p:nvSpPr>
        <p:spPr>
          <a:xfrm>
            <a:off x="1991851" y="1758562"/>
            <a:ext cx="2140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프리젠테이션 3 Light" pitchFamily="2" charset="-127"/>
                <a:ea typeface="프리젠테이션 3 Light" pitchFamily="2" charset="-127"/>
              </a:rPr>
              <a:t>(Row : 1,003,299, Column : 9)</a:t>
            </a:r>
            <a:endParaRPr lang="ko-KR" altLang="en-US" sz="12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FAF88F-05C3-48C7-A597-8BA06518B1DB}"/>
              </a:ext>
            </a:extLst>
          </p:cNvPr>
          <p:cNvSpPr txBox="1"/>
          <p:nvPr/>
        </p:nvSpPr>
        <p:spPr>
          <a:xfrm>
            <a:off x="308757" y="1697007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Booking.csv</a:t>
            </a:r>
            <a:endParaRPr lang="ko-KR" altLang="en-US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4BEBB9-1E86-4A93-946B-47176AD73014}"/>
              </a:ext>
            </a:extLst>
          </p:cNvPr>
          <p:cNvSpPr txBox="1"/>
          <p:nvPr/>
        </p:nvSpPr>
        <p:spPr>
          <a:xfrm>
            <a:off x="4284191" y="1697007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Cooking.csv</a:t>
            </a:r>
            <a:endParaRPr lang="ko-KR" alt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1049B6-878D-482E-8C91-EA2B97F9173E}"/>
              </a:ext>
            </a:extLst>
          </p:cNvPr>
          <p:cNvSpPr txBox="1"/>
          <p:nvPr/>
        </p:nvSpPr>
        <p:spPr>
          <a:xfrm>
            <a:off x="6233959" y="1758562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프리젠테이션 3 Light" pitchFamily="2" charset="-127"/>
                <a:ea typeface="프리젠테이션 3 Light" pitchFamily="2" charset="-127"/>
              </a:rPr>
              <a:t>(Row : 17,011, Column : 11)</a:t>
            </a:r>
            <a:endParaRPr lang="ko-KR" altLang="en-US" sz="12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412DE4-CF6E-4C9C-9A4C-E18FDE64F8CA}"/>
              </a:ext>
            </a:extLst>
          </p:cNvPr>
          <p:cNvSpPr txBox="1"/>
          <p:nvPr/>
        </p:nvSpPr>
        <p:spPr>
          <a:xfrm>
            <a:off x="8410421" y="1697007"/>
            <a:ext cx="1002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Error.csv</a:t>
            </a:r>
            <a:endParaRPr lang="ko-KR" altLang="en-US" sz="1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78DE5A-CAD6-4582-95B6-FCA78C0204A4}"/>
              </a:ext>
            </a:extLst>
          </p:cNvPr>
          <p:cNvSpPr txBox="1"/>
          <p:nvPr/>
        </p:nvSpPr>
        <p:spPr>
          <a:xfrm>
            <a:off x="10077229" y="1758562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프리젠테이션 3 Light" pitchFamily="2" charset="-127"/>
                <a:ea typeface="프리젠테이션 3 Light" pitchFamily="2" charset="-127"/>
              </a:rPr>
              <a:t>(Row : 753, Column : 9)</a:t>
            </a:r>
            <a:endParaRPr lang="ko-KR" altLang="en-US" sz="12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F7D82-23C2-4D59-BAC9-20F7CA45EAAF}"/>
              </a:ext>
            </a:extLst>
          </p:cNvPr>
          <p:cNvSpPr txBox="1"/>
          <p:nvPr/>
        </p:nvSpPr>
        <p:spPr>
          <a:xfrm>
            <a:off x="475942" y="5905608"/>
            <a:ext cx="1124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16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년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1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분기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~ 22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년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3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분기 날짜 통일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(15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년 비정상 데이터가 많고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 22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년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4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분기는 데이터가 적음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) / 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품목코드는 앞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5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자리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(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품목 소분류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)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통일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생산지시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오류발생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출하영향 변수는 각각 세 데이터 파일에서 날짜와 품목코드를 기준으로 재처리 및 생성하였음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AE51865-6F2B-475D-B61B-605AE15E7907}"/>
              </a:ext>
            </a:extLst>
          </p:cNvPr>
          <p:cNvSpPr/>
          <p:nvPr/>
        </p:nvSpPr>
        <p:spPr>
          <a:xfrm>
            <a:off x="371966" y="1408678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생산 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F8AAB58-85B4-4E65-AAFC-20210DC638B3}"/>
              </a:ext>
            </a:extLst>
          </p:cNvPr>
          <p:cNvSpPr/>
          <p:nvPr/>
        </p:nvSpPr>
        <p:spPr>
          <a:xfrm>
            <a:off x="4284191" y="1408678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품질</a:t>
            </a:r>
            <a:endParaRPr lang="ko-KR" altLang="en-US" sz="2000" dirty="0">
              <a:solidFill>
                <a:schemeClr val="bg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3B4AA0A-DD93-4355-A7C6-0B338D24221B}"/>
              </a:ext>
            </a:extLst>
          </p:cNvPr>
          <p:cNvSpPr/>
          <p:nvPr/>
        </p:nvSpPr>
        <p:spPr>
          <a:xfrm>
            <a:off x="8410421" y="1408678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납기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9461D-E882-4956-BCED-CDAE5B7CAE7B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- 9 -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393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5F2723F7-29DD-4F42-899F-A043CB3D6761}"/>
              </a:ext>
            </a:extLst>
          </p:cNvPr>
          <p:cNvGrpSpPr/>
          <p:nvPr/>
        </p:nvGrpSpPr>
        <p:grpSpPr>
          <a:xfrm>
            <a:off x="640725" y="378943"/>
            <a:ext cx="2520008" cy="800219"/>
            <a:chOff x="640725" y="378943"/>
            <a:chExt cx="2520008" cy="800219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EA9F48C-2F4D-4831-B748-F56D3F0561E3}"/>
                </a:ext>
              </a:extLst>
            </p:cNvPr>
            <p:cNvGrpSpPr/>
            <p:nvPr/>
          </p:nvGrpSpPr>
          <p:grpSpPr>
            <a:xfrm>
              <a:off x="640725" y="378943"/>
              <a:ext cx="2520008" cy="800219"/>
              <a:chOff x="182011" y="605499"/>
              <a:chExt cx="2520008" cy="80021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5531C79-BABA-49ED-B8B8-5A912C28370A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데이터 분석 계획</a:t>
                </a:r>
              </a:p>
            </p:txBody>
          </p:sp>
          <p:sp>
            <p:nvSpPr>
              <p:cNvPr id="38" name="화살표: 갈매기형 수장 37">
                <a:extLst>
                  <a:ext uri="{FF2B5EF4-FFF2-40B4-BE49-F238E27FC236}">
                    <a16:creationId xmlns:a16="http://schemas.microsoft.com/office/drawing/2014/main" id="{4465BDAF-B860-437F-9E7D-17FB64E508D3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47962544-644C-495B-BC7B-FA0FE1C68599}"/>
                </a:ext>
              </a:extLst>
            </p:cNvPr>
            <p:cNvSpPr/>
            <p:nvPr/>
          </p:nvSpPr>
          <p:spPr>
            <a:xfrm>
              <a:off x="1364004" y="417215"/>
              <a:ext cx="1255694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데이터 준비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22D82C5-C38B-4D60-AFBF-AC0700158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6543"/>
              </p:ext>
            </p:extLst>
          </p:nvPr>
        </p:nvGraphicFramePr>
        <p:xfrm>
          <a:off x="656334" y="1374805"/>
          <a:ext cx="11059411" cy="45861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50554">
                  <a:extLst>
                    <a:ext uri="{9D8B030D-6E8A-4147-A177-3AD203B41FA5}">
                      <a16:colId xmlns:a16="http://schemas.microsoft.com/office/drawing/2014/main" val="1064397811"/>
                    </a:ext>
                  </a:extLst>
                </a:gridCol>
                <a:gridCol w="4181857">
                  <a:extLst>
                    <a:ext uri="{9D8B030D-6E8A-4147-A177-3AD203B41FA5}">
                      <a16:colId xmlns:a16="http://schemas.microsoft.com/office/drawing/2014/main" val="1869599712"/>
                    </a:ext>
                  </a:extLst>
                </a:gridCol>
                <a:gridCol w="4227000">
                  <a:extLst>
                    <a:ext uri="{9D8B030D-6E8A-4147-A177-3AD203B41FA5}">
                      <a16:colId xmlns:a16="http://schemas.microsoft.com/office/drawing/2014/main" val="3579935461"/>
                    </a:ext>
                  </a:extLst>
                </a:gridCol>
              </a:tblGrid>
              <a:tr h="366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분석 목적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분석 방법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분석 내용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66514"/>
                  </a:ext>
                </a:extLst>
              </a:tr>
              <a:tr h="91723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품질코드 규칙성 파악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랜덤포레스트</a:t>
                      </a:r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모델</a:t>
                      </a:r>
                      <a:r>
                        <a:rPr lang="en-US" altLang="ko-KR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Random Forest Classifier)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품목코드와 품목명 사이의 규칙성을 학습하여 </a:t>
                      </a:r>
                      <a:endParaRPr lang="en-US" altLang="ko-KR" sz="18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자동 분류 및 품질 </a:t>
                      </a:r>
                      <a:r>
                        <a:rPr lang="ko-KR" altLang="en-US" sz="18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</a:t>
                      </a:r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분류 수행해 </a:t>
                      </a:r>
                      <a:r>
                        <a:rPr lang="ko-KR" altLang="en-US" sz="18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</a:t>
                      </a:r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파악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235087"/>
                  </a:ext>
                </a:extLst>
              </a:tr>
              <a:tr h="91723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품목군 수요 예측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PyCaret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회귀모델 </a:t>
                      </a:r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+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변동계수</a:t>
                      </a:r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(CV)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기준 품목 선정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월별 수주수량 기준 변동계수가 낮은 </a:t>
                      </a:r>
                      <a:r>
                        <a:rPr lang="ko-KR" altLang="en-US" sz="18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</a:t>
                      </a:r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대상으로 </a:t>
                      </a:r>
                      <a:endParaRPr lang="en-US" altLang="ko-KR" sz="18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예측 모델을 구성하여 생산 안정성 판단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25968"/>
                  </a:ext>
                </a:extLst>
              </a:tr>
              <a:tr h="11924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품질 이상 탐지 및 오류 유형 분석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Isolation Forest, KDE Plot,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조치시간 기반 통계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공정 조건 기반 이상치 탐지 및 오류 발생 패턴 시각화</a:t>
                      </a:r>
                      <a:r>
                        <a:rPr lang="en-US" altLang="ko-KR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조치시간 분포로 품질 위험도 분석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161673"/>
                  </a:ext>
                </a:extLst>
              </a:tr>
              <a:tr h="119240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납기 지연 위험 진단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</a:t>
                      </a:r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납기일자 비교</a:t>
                      </a:r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지연일수 계산</a:t>
                      </a:r>
                      <a:r>
                        <a:rPr lang="en-US" altLang="ko-KR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8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이상치 추출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실제 출하일과 납기일 비교를 통해 지연 발생 조건 확인</a:t>
                      </a:r>
                      <a:r>
                        <a:rPr lang="en-US" altLang="ko-KR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8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고위험 조건 규칙 정리 및 진단 로직 확보</a:t>
                      </a:r>
                    </a:p>
                  </a:txBody>
                  <a:tcPr marL="87027" marR="87027" marT="43513" marB="435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9401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1AA3439-F231-4205-9F3A-07BC1D91F6E1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- 10 -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009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5266861" cy="800219"/>
            <a:chOff x="640725" y="378943"/>
            <a:chExt cx="5266861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266861" cy="800219"/>
              <a:chOff x="182011" y="605499"/>
              <a:chExt cx="5266861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5830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예측 기반 생산계획 시스템 도입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-1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255694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데이터 분석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351725-8A92-4487-B4D0-A69BD3D80E3A}"/>
              </a:ext>
            </a:extLst>
          </p:cNvPr>
          <p:cNvSpPr txBox="1"/>
          <p:nvPr/>
        </p:nvSpPr>
        <p:spPr>
          <a:xfrm>
            <a:off x="597311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1.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목적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54FF-BEDB-4A34-8329-3838A21CCF35}"/>
              </a:ext>
            </a:extLst>
          </p:cNvPr>
          <p:cNvSpPr txBox="1"/>
          <p:nvPr/>
        </p:nvSpPr>
        <p:spPr>
          <a:xfrm>
            <a:off x="640725" y="194075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주문 후 생산 방식 제조 공정에서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품목군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(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품목코드 앞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3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자리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)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별 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수요 예측 정확도를 비교해 예측 기반 생산계획 시스템 도입 가능성을 검토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DD3B8-A021-4CD1-84EC-BD32C7BD2795}"/>
              </a:ext>
            </a:extLst>
          </p:cNvPr>
          <p:cNvSpPr txBox="1"/>
          <p:nvPr/>
        </p:nvSpPr>
        <p:spPr>
          <a:xfrm>
            <a:off x="6267586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2.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내용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56CBFF-68E8-4E7E-A887-82A41545DEB3}"/>
              </a:ext>
            </a:extLst>
          </p:cNvPr>
          <p:cNvSpPr txBox="1"/>
          <p:nvPr/>
        </p:nvSpPr>
        <p:spPr>
          <a:xfrm>
            <a:off x="6267586" y="1940756"/>
            <a:ext cx="5431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월별 수주수량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(kg)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기준 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품목군별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수요 패턴을 정리하여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</a:t>
            </a: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수요 변동성을 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정량화하기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위해 변동계수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(CV = 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표준편차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/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평균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) 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계산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CV ≤ 1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인 품목군을 예측 안정성이 높다고 판단해 모델링 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대상군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선정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각 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품목군별로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</a:t>
            </a:r>
            <a:r>
              <a:rPr lang="ko-KR" altLang="en-US" dirty="0" err="1">
                <a:latin typeface="프리젠테이션 3 Light" pitchFamily="2" charset="-127"/>
                <a:ea typeface="프리젠테이션 3 Light" pitchFamily="2" charset="-127"/>
              </a:rPr>
              <a:t>머신러닝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 기반 수요 예측 모델을 학습하여 성능 비교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B552D6-2BB1-47A2-8F86-34000DB3531C}"/>
              </a:ext>
            </a:extLst>
          </p:cNvPr>
          <p:cNvSpPr txBox="1"/>
          <p:nvPr/>
        </p:nvSpPr>
        <p:spPr>
          <a:xfrm>
            <a:off x="597311" y="2887016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3.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방법</a:t>
            </a:r>
          </a:p>
        </p:txBody>
      </p:sp>
      <p:graphicFrame>
        <p:nvGraphicFramePr>
          <p:cNvPr id="19" name="표 3">
            <a:extLst>
              <a:ext uri="{FF2B5EF4-FFF2-40B4-BE49-F238E27FC236}">
                <a16:creationId xmlns:a16="http://schemas.microsoft.com/office/drawing/2014/main" id="{0599B158-5302-46B8-9C4F-5301640CD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29031"/>
              </p:ext>
            </p:extLst>
          </p:nvPr>
        </p:nvGraphicFramePr>
        <p:xfrm>
          <a:off x="689676" y="3390804"/>
          <a:ext cx="4897449" cy="2849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01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312248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58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수요 패턴 정량화 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변동계수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(CV) </a:t>
                      </a: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계산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 앞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3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자리를 기준으로 그룹화 후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월별 수요 집계 표준편차와 평균을 기반으로 </a:t>
                      </a:r>
                      <a:endParaRPr lang="en-US" altLang="ko-KR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변동계수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(CV)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계산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표준편차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평균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CV ≤ 1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인 품목군을 예측 안정성이 높다고 판단하여 </a:t>
                      </a:r>
                      <a:endParaRPr lang="en-US" altLang="ko-KR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모델링 대상군으로 선정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각 </a:t>
                      </a:r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품목군별로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머신러닝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기반 </a:t>
                      </a:r>
                      <a:endParaRPr lang="en-US" altLang="ko-KR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수요 예측 모델을 학습하여 성능 비교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graphicFrame>
        <p:nvGraphicFramePr>
          <p:cNvPr id="20" name="표 3">
            <a:extLst>
              <a:ext uri="{FF2B5EF4-FFF2-40B4-BE49-F238E27FC236}">
                <a16:creationId xmlns:a16="http://schemas.microsoft.com/office/drawing/2014/main" id="{60409140-7536-4210-888D-C754B4D04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47133"/>
              </p:ext>
            </p:extLst>
          </p:nvPr>
        </p:nvGraphicFramePr>
        <p:xfrm>
          <a:off x="6267586" y="3390804"/>
          <a:ext cx="5275039" cy="2849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319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644720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685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② </a:t>
                      </a:r>
                      <a:r>
                        <a:rPr lang="ko-KR" altLang="en-US" sz="1800" b="1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품목군별</a:t>
                      </a: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예측 모델링 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en-US" altLang="ko-KR" sz="1800" b="1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PyCaret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en-US" altLang="ko-KR" sz="1800" b="1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AutoML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11977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PyCaret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회귀 분석 셋업을 통해 다양한 모델 비교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:</a:t>
                      </a: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Trees, Random Forest, </a:t>
                      </a: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Gradient Boosting, KNN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641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성능지표 수집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(MAE, MSE, RMSE, R², MAPE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등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641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예측 결과를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Matplotlib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로 시각화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5DDC523-CC6B-4667-A440-B30122681E15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- 11 -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931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5266861" cy="800219"/>
            <a:chOff x="640725" y="378943"/>
            <a:chExt cx="5266861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266861" cy="800219"/>
              <a:chOff x="182011" y="605499"/>
              <a:chExt cx="5266861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5830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예측 기반 생산계획 시스템 도입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-2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077976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분석 결과</a:t>
              </a: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E796CF0F-5CC0-444F-9E0A-0519CB647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89279"/>
              </p:ext>
            </p:extLst>
          </p:nvPr>
        </p:nvGraphicFramePr>
        <p:xfrm>
          <a:off x="5779826" y="3447366"/>
          <a:ext cx="5936718" cy="2782230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1615717394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1597947606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558791531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1365747950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895175581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4197222218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2368752120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1760071110"/>
                    </a:ext>
                  </a:extLst>
                </a:gridCol>
              </a:tblGrid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RMSE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RMSLE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89754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K Neighbors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1561.2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5148538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2269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89495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1BA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유효 모델 없음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00240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1497.9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14314380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3783.4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123055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948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5757045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2399.4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924203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K Neighbors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5508.5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53462988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7311.8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885242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유효 모델 없음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52056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EB91D32-A001-4A3D-87E6-6D9789533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60417"/>
              </p:ext>
            </p:extLst>
          </p:nvPr>
        </p:nvGraphicFramePr>
        <p:xfrm>
          <a:off x="640725" y="1704864"/>
          <a:ext cx="4225100" cy="4499154"/>
        </p:xfrm>
        <a:graphic>
          <a:graphicData uri="http://schemas.openxmlformats.org/drawingml/2006/table">
            <a:tbl>
              <a:tblPr/>
              <a:tblGrid>
                <a:gridCol w="1056275">
                  <a:extLst>
                    <a:ext uri="{9D8B030D-6E8A-4147-A177-3AD203B41FA5}">
                      <a16:colId xmlns:a16="http://schemas.microsoft.com/office/drawing/2014/main" val="2482897350"/>
                    </a:ext>
                  </a:extLst>
                </a:gridCol>
                <a:gridCol w="1056275">
                  <a:extLst>
                    <a:ext uri="{9D8B030D-6E8A-4147-A177-3AD203B41FA5}">
                      <a16:colId xmlns:a16="http://schemas.microsoft.com/office/drawing/2014/main" val="152672549"/>
                    </a:ext>
                  </a:extLst>
                </a:gridCol>
                <a:gridCol w="1056275">
                  <a:extLst>
                    <a:ext uri="{9D8B030D-6E8A-4147-A177-3AD203B41FA5}">
                      <a16:colId xmlns:a16="http://schemas.microsoft.com/office/drawing/2014/main" val="3573927831"/>
                    </a:ext>
                  </a:extLst>
                </a:gridCol>
                <a:gridCol w="1056275">
                  <a:extLst>
                    <a:ext uri="{9D8B030D-6E8A-4147-A177-3AD203B41FA5}">
                      <a16:colId xmlns:a16="http://schemas.microsoft.com/office/drawing/2014/main" val="3152474039"/>
                    </a:ext>
                  </a:extLst>
                </a:gridCol>
              </a:tblGrid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mean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std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변동계수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CV)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572841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6201.8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11122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1.79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258975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434.9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549.1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1.26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86248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1C3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31780.8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32592.9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1.03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738292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8992.4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9195.6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96516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3767.7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3318.3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82125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1BA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608485.2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484140.8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394287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36586.6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25976.5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71483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20094.9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11240.3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711985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40950.2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19407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941810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18033.9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7215.1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04700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88CF6370-57EE-4D2B-A998-3CE1AEF41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7047"/>
              </p:ext>
            </p:extLst>
          </p:nvPr>
        </p:nvGraphicFramePr>
        <p:xfrm>
          <a:off x="5779826" y="1704864"/>
          <a:ext cx="5936718" cy="1089660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2201590043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2149500518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4108916021"/>
                    </a:ext>
                  </a:extLst>
                </a:gridCol>
                <a:gridCol w="808990">
                  <a:extLst>
                    <a:ext uri="{9D8B030D-6E8A-4147-A177-3AD203B41FA5}">
                      <a16:colId xmlns:a16="http://schemas.microsoft.com/office/drawing/2014/main" val="79353508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589442612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1391308498"/>
                    </a:ext>
                  </a:extLst>
                </a:gridCol>
                <a:gridCol w="593090">
                  <a:extLst>
                    <a:ext uri="{9D8B030D-6E8A-4147-A177-3AD203B41FA5}">
                      <a16:colId xmlns:a16="http://schemas.microsoft.com/office/drawing/2014/main" val="121064888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4229320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RMSE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RMSLE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843220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1C3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5058.83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8.06E+08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28395.91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693643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Random Forest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2658.61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43567005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6600.53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291113"/>
                  </a:ext>
                </a:extLst>
              </a:tr>
            </a:tbl>
          </a:graphicData>
        </a:graphic>
      </p:graphicFrame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1E3C435-BBD4-4DDA-B776-A159D598A298}"/>
              </a:ext>
            </a:extLst>
          </p:cNvPr>
          <p:cNvCxnSpPr>
            <a:endCxn id="9" idx="1"/>
          </p:cNvCxnSpPr>
          <p:nvPr/>
        </p:nvCxnSpPr>
        <p:spPr>
          <a:xfrm flipV="1">
            <a:off x="4865825" y="2249694"/>
            <a:ext cx="914001" cy="984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DAD981C-EC3B-40A7-94DB-ADA0709CACD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865825" y="4229896"/>
            <a:ext cx="914001" cy="60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23CFDB2-BD90-4521-B0BA-656049AC6AFD}"/>
              </a:ext>
            </a:extLst>
          </p:cNvPr>
          <p:cNvSpPr txBox="1"/>
          <p:nvPr/>
        </p:nvSpPr>
        <p:spPr>
          <a:xfrm>
            <a:off x="5779826" y="1196742"/>
            <a:ext cx="5312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변동계수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(CV)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가 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1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보다 큰 경우 모델 성능이 예상대로 떨어짐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C3FA10-EA80-45D3-98BF-7C95382AE873}"/>
              </a:ext>
            </a:extLst>
          </p:cNvPr>
          <p:cNvSpPr txBox="1"/>
          <p:nvPr/>
        </p:nvSpPr>
        <p:spPr>
          <a:xfrm>
            <a:off x="5709269" y="2975964"/>
            <a:ext cx="6145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13L, 13C, 13G 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등은 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R² 0.85 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이상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, MAPE 15% 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이하로 매우 우수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38604-F449-444C-9879-981D186CA115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- 12 -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4663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5266861" cy="800219"/>
            <a:chOff x="640725" y="378943"/>
            <a:chExt cx="5266861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266861" cy="800219"/>
              <a:chOff x="182011" y="605499"/>
              <a:chExt cx="5266861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5830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예측 기반 생산계획 시스템 도입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-3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077976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분석 결과</a:t>
              </a: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C401B4F8-1392-4208-9A79-C06B10C94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/>
          <a:stretch/>
        </p:blipFill>
        <p:spPr>
          <a:xfrm>
            <a:off x="1693826" y="1444818"/>
            <a:ext cx="4232140" cy="163770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E047690-14DC-4EF4-B682-EFF3E9215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>
          <a:xfrm>
            <a:off x="1693826" y="3153577"/>
            <a:ext cx="4232140" cy="164293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0DA3B64-00F3-438B-85B1-383F6B252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"/>
          <a:stretch/>
        </p:blipFill>
        <p:spPr>
          <a:xfrm>
            <a:off x="1693826" y="4867560"/>
            <a:ext cx="4232140" cy="16389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A240A2-DC08-429F-AB47-4BAAD597A6B7}"/>
              </a:ext>
            </a:extLst>
          </p:cNvPr>
          <p:cNvSpPr txBox="1"/>
          <p:nvPr/>
        </p:nvSpPr>
        <p:spPr>
          <a:xfrm>
            <a:off x="635252" y="2002062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프리젠테이션 5 Medium" pitchFamily="2" charset="-127"/>
                <a:ea typeface="프리젠테이션 5 Medium" pitchFamily="2" charset="-127"/>
              </a:rPr>
              <a:t>13L</a:t>
            </a:r>
            <a:endParaRPr lang="ko-KR" altLang="en-US" sz="28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F89DB6-D0D3-4BAF-A09F-301C79FF4F5B}"/>
              </a:ext>
            </a:extLst>
          </p:cNvPr>
          <p:cNvSpPr txBox="1"/>
          <p:nvPr/>
        </p:nvSpPr>
        <p:spPr>
          <a:xfrm>
            <a:off x="635252" y="3623219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프리젠테이션 5 Medium" pitchFamily="2" charset="-127"/>
                <a:ea typeface="프리젠테이션 5 Medium" pitchFamily="2" charset="-127"/>
              </a:rPr>
              <a:t>13C</a:t>
            </a:r>
            <a:endParaRPr lang="ko-KR" altLang="en-US" sz="28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83B039-3F84-4829-9EE1-3D9748255083}"/>
              </a:ext>
            </a:extLst>
          </p:cNvPr>
          <p:cNvSpPr txBox="1"/>
          <p:nvPr/>
        </p:nvSpPr>
        <p:spPr>
          <a:xfrm>
            <a:off x="635252" y="5425443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프리젠테이션 5 Medium" pitchFamily="2" charset="-127"/>
                <a:ea typeface="프리젠테이션 5 Medium" pitchFamily="2" charset="-127"/>
              </a:rPr>
              <a:t>13G</a:t>
            </a:r>
            <a:endParaRPr lang="ko-KR" altLang="en-US" sz="28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CAB87F7-6CC9-4A09-BCDA-C1BCCB952437}"/>
              </a:ext>
            </a:extLst>
          </p:cNvPr>
          <p:cNvCxnSpPr>
            <a:stCxn id="17" idx="3"/>
          </p:cNvCxnSpPr>
          <p:nvPr/>
        </p:nvCxnSpPr>
        <p:spPr>
          <a:xfrm>
            <a:off x="5925966" y="2263672"/>
            <a:ext cx="8296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AD3B59-2BF9-41B0-9B10-DF0EBF632E53}"/>
              </a:ext>
            </a:extLst>
          </p:cNvPr>
          <p:cNvSpPr txBox="1"/>
          <p:nvPr/>
        </p:nvSpPr>
        <p:spPr>
          <a:xfrm>
            <a:off x="6755642" y="2002062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토마토 </a:t>
            </a:r>
            <a:r>
              <a:rPr lang="ko-KR" altLang="en-US" sz="2000" dirty="0" err="1">
                <a:latin typeface="프리젠테이션 5 Medium" pitchFamily="2" charset="-127"/>
                <a:ea typeface="프리젠테이션 5 Medium" pitchFamily="2" charset="-127"/>
              </a:rPr>
              <a:t>케찹류</a:t>
            </a:r>
            <a:endParaRPr lang="ko-KR" altLang="en-US" sz="20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88A6AB6-79B6-4AB6-9C31-5D6F5F25A76E}"/>
              </a:ext>
            </a:extLst>
          </p:cNvPr>
          <p:cNvCxnSpPr/>
          <p:nvPr/>
        </p:nvCxnSpPr>
        <p:spPr>
          <a:xfrm>
            <a:off x="5925966" y="3884829"/>
            <a:ext cx="8296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10B279A-C2B1-41F0-ACD0-1188BA9EAE6E}"/>
              </a:ext>
            </a:extLst>
          </p:cNvPr>
          <p:cNvCxnSpPr/>
          <p:nvPr/>
        </p:nvCxnSpPr>
        <p:spPr>
          <a:xfrm>
            <a:off x="5925966" y="5654974"/>
            <a:ext cx="8296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C03A698-588C-4418-81D4-403900EC9C73}"/>
              </a:ext>
            </a:extLst>
          </p:cNvPr>
          <p:cNvSpPr txBox="1"/>
          <p:nvPr/>
        </p:nvSpPr>
        <p:spPr>
          <a:xfrm>
            <a:off x="6627401" y="3623219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중식 </a:t>
            </a:r>
            <a:r>
              <a:rPr lang="ko-KR" altLang="en-US" sz="2000" dirty="0" err="1">
                <a:latin typeface="프리젠테이션 5 Medium" pitchFamily="2" charset="-127"/>
                <a:ea typeface="프리젠테이션 5 Medium" pitchFamily="2" charset="-127"/>
              </a:rPr>
              <a:t>소스류</a:t>
            </a:r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 </a:t>
            </a:r>
            <a:endParaRPr lang="en-US" altLang="ko-KR" sz="2000" dirty="0">
              <a:latin typeface="프리젠테이션 5 Medium" pitchFamily="2" charset="-127"/>
              <a:ea typeface="프리젠테이션 5 Medium" pitchFamily="2" charset="-127"/>
            </a:endParaRPr>
          </a:p>
          <a:p>
            <a:pPr algn="ctr"/>
            <a:r>
              <a:rPr lang="en-US" altLang="ko-KR" sz="2000" dirty="0">
                <a:latin typeface="프리젠테이션 5 Medium" pitchFamily="2" charset="-127"/>
                <a:ea typeface="프리젠테이션 5 Medium" pitchFamily="2" charset="-127"/>
              </a:rPr>
              <a:t>(</a:t>
            </a:r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짬뽕</a:t>
            </a:r>
            <a:r>
              <a:rPr lang="en-US" altLang="ko-KR" sz="2000" dirty="0">
                <a:latin typeface="프리젠테이션 5 Medium" pitchFamily="2" charset="-127"/>
                <a:ea typeface="프리젠테이션 5 Medium" pitchFamily="2" charset="-127"/>
              </a:rPr>
              <a:t>,</a:t>
            </a:r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양장피 소스</a:t>
            </a:r>
            <a:r>
              <a:rPr lang="en-US" altLang="ko-KR" sz="2000" dirty="0">
                <a:latin typeface="프리젠테이션 5 Medium" pitchFamily="2" charset="-127"/>
                <a:ea typeface="프리젠테이션 5 Medium" pitchFamily="2" charset="-127"/>
              </a:rPr>
              <a:t>)</a:t>
            </a:r>
            <a:endParaRPr lang="ko-KR" altLang="en-US" sz="20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D639AD-CCB7-4C63-B759-2F8376924F6C}"/>
              </a:ext>
            </a:extLst>
          </p:cNvPr>
          <p:cNvSpPr txBox="1"/>
          <p:nvPr/>
        </p:nvSpPr>
        <p:spPr>
          <a:xfrm>
            <a:off x="6755642" y="5425443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프리젠테이션 5 Medium" pitchFamily="2" charset="-127"/>
                <a:ea typeface="프리젠테이션 5 Medium" pitchFamily="2" charset="-127"/>
              </a:rPr>
              <a:t>양념치킨 </a:t>
            </a:r>
            <a:r>
              <a:rPr lang="ko-KR" altLang="en-US" sz="2000" dirty="0" err="1">
                <a:latin typeface="프리젠테이션 5 Medium" pitchFamily="2" charset="-127"/>
                <a:ea typeface="프리젠테이션 5 Medium" pitchFamily="2" charset="-127"/>
              </a:rPr>
              <a:t>소스류</a:t>
            </a:r>
            <a:endParaRPr lang="ko-KR" altLang="en-US" sz="2000" dirty="0">
              <a:latin typeface="프리젠테이션 5 Medium" pitchFamily="2" charset="-127"/>
              <a:ea typeface="프리젠테이션 5 Medium" pitchFamily="2" charset="-127"/>
            </a:endParaRPr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C41830A3-DFC5-401D-A9BB-688307DE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10830"/>
              </p:ext>
            </p:extLst>
          </p:nvPr>
        </p:nvGraphicFramePr>
        <p:xfrm>
          <a:off x="8705246" y="1810802"/>
          <a:ext cx="3113508" cy="782630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21769896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2808469385"/>
                    </a:ext>
                  </a:extLst>
                </a:gridCol>
              </a:tblGrid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</a:tbl>
          </a:graphicData>
        </a:graphic>
      </p:graphicFrame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65902725-8289-4858-8D35-356D72852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99531"/>
              </p:ext>
            </p:extLst>
          </p:nvPr>
        </p:nvGraphicFramePr>
        <p:xfrm>
          <a:off x="8705246" y="3494330"/>
          <a:ext cx="3113508" cy="782630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21769896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2808469385"/>
                    </a:ext>
                  </a:extLst>
                </a:gridCol>
              </a:tblGrid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0D1A6DFF-4697-49F6-8633-A4A4A100E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33796"/>
              </p:ext>
            </p:extLst>
          </p:nvPr>
        </p:nvGraphicFramePr>
        <p:xfrm>
          <a:off x="8705246" y="5197973"/>
          <a:ext cx="3113508" cy="782630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21769896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2808469385"/>
                    </a:ext>
                  </a:extLst>
                </a:gridCol>
              </a:tblGrid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348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K Neighbors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E6F0F7B-A104-4364-9741-B993F67D052A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- 13 -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81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5545784" cy="800219"/>
            <a:chOff x="640725" y="378943"/>
            <a:chExt cx="5545784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545784" cy="800219"/>
              <a:chOff x="182011" y="605499"/>
              <a:chExt cx="5545784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8619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불량 리스크 모니터링 시스템 구축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-1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255694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데이터 분석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A55EC9-96A5-43F3-96A7-F6BAD5A704AD}"/>
              </a:ext>
            </a:extLst>
          </p:cNvPr>
          <p:cNvSpPr txBox="1"/>
          <p:nvPr/>
        </p:nvSpPr>
        <p:spPr>
          <a:xfrm>
            <a:off x="597311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1.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목적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11336-22B3-4F43-8FED-099A16F7B404}"/>
              </a:ext>
            </a:extLst>
          </p:cNvPr>
          <p:cNvSpPr txBox="1"/>
          <p:nvPr/>
        </p:nvSpPr>
        <p:spPr>
          <a:xfrm>
            <a:off x="640725" y="1940756"/>
            <a:ext cx="484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공정조건이 오류 발생에 미치는 영향을 정량적으로 규명하여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</a:t>
            </a: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불량률을 줄이기 위한 리스크 조건 탐지 및 관리 기준 설정 목적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CDC950-CE17-4F0B-A12B-513E04D43112}"/>
              </a:ext>
            </a:extLst>
          </p:cNvPr>
          <p:cNvSpPr txBox="1"/>
          <p:nvPr/>
        </p:nvSpPr>
        <p:spPr>
          <a:xfrm>
            <a:off x="597311" y="2887016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3.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방법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8A13DC2A-8DEF-4775-87BB-EACD2FEC3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81001"/>
              </p:ext>
            </p:extLst>
          </p:nvPr>
        </p:nvGraphicFramePr>
        <p:xfrm>
          <a:off x="689676" y="3390804"/>
          <a:ext cx="4897449" cy="2849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01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312248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58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iso_model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= </a:t>
                      </a:r>
                    </a:p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IsolationForest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(contamination=0.05)</a:t>
                      </a:r>
                    </a:p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iso_model.fit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</a:t>
                      </a:r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df_normal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이상치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(-1)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기준으로 각 행의 이상 여부를 점수로 판단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오류발생이 ‘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Y’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인 데이터일 경우 이상한 구간에 몰림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148C889-4AA4-4A13-BA74-D229C273616A}"/>
              </a:ext>
            </a:extLst>
          </p:cNvPr>
          <p:cNvSpPr txBox="1"/>
          <p:nvPr/>
        </p:nvSpPr>
        <p:spPr>
          <a:xfrm>
            <a:off x="6267586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2.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내용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DB245A-9D89-4778-B0BA-BCBD523485E9}"/>
              </a:ext>
            </a:extLst>
          </p:cNvPr>
          <p:cNvSpPr txBox="1"/>
          <p:nvPr/>
        </p:nvSpPr>
        <p:spPr>
          <a:xfrm>
            <a:off x="6267586" y="1940756"/>
            <a:ext cx="517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Cooking.csv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에서 오류발생이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‘N’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인 데이터를 정상으로 학습함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.</a:t>
            </a: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전체 데이터에 대해 이상치 점수를 계산했고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점수 기준으로 하위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5%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를 위험조건으로 정의해 분석함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.</a:t>
            </a:r>
            <a:endParaRPr lang="ko-KR" altLang="en-US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graphicFrame>
        <p:nvGraphicFramePr>
          <p:cNvPr id="22" name="표 3">
            <a:extLst>
              <a:ext uri="{FF2B5EF4-FFF2-40B4-BE49-F238E27FC236}">
                <a16:creationId xmlns:a16="http://schemas.microsoft.com/office/drawing/2014/main" id="{7014353E-3BD0-440F-9FF8-9D6513D15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58480"/>
              </p:ext>
            </p:extLst>
          </p:nvPr>
        </p:nvGraphicFramePr>
        <p:xfrm>
          <a:off x="6267586" y="3390804"/>
          <a:ext cx="5275039" cy="2849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319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644720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685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② 오류발생과 변수 분포 비교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(KDE plot)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11977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sns.kdeplot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(data=df2[df2['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'] == 'N’], </a:t>
                      </a: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x=col, label='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정상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')</a:t>
                      </a:r>
                    </a:p>
                    <a:p>
                      <a:pPr latinLnBrk="1"/>
                      <a:r>
                        <a:rPr lang="en-US" altLang="ko-KR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sns.kdeplot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(data=df2[df2['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'] == 'Y’], </a:t>
                      </a: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x=col, label='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')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641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실링압력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온도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쿠킹스팀압력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온도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4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가지 변수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KDE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분포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6418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이상치의 경우 다른 분포의 모양을 보임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B9759AB-83E1-44B9-B411-0F97FF7ACB1A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- 14 -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755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5489679" cy="800219"/>
            <a:chOff x="640725" y="378943"/>
            <a:chExt cx="5489679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489679" cy="800219"/>
              <a:chOff x="182011" y="605499"/>
              <a:chExt cx="5489679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80585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불량 리스크 모니터링 시스템 구축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-2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077976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분석 결과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A22E71C-F9EF-4675-B344-AE022C998914}"/>
              </a:ext>
            </a:extLst>
          </p:cNvPr>
          <p:cNvGrpSpPr/>
          <p:nvPr/>
        </p:nvGrpSpPr>
        <p:grpSpPr>
          <a:xfrm>
            <a:off x="471785" y="1934425"/>
            <a:ext cx="5596404" cy="2235189"/>
            <a:chOff x="947946" y="1217434"/>
            <a:chExt cx="5596404" cy="2235189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841A7485-3C9A-490A-B7FF-8EFC6AB4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883" y="1217434"/>
              <a:ext cx="3962408" cy="1752604"/>
            </a:xfrm>
            <a:prstGeom prst="rect">
              <a:avLst/>
            </a:prstGeom>
          </p:spPr>
        </p:pic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6246D155-C734-4040-B1BC-2C30DE9954D7}"/>
                </a:ext>
              </a:extLst>
            </p:cNvPr>
            <p:cNvCxnSpPr>
              <a:cxnSpLocks/>
            </p:cNvCxnSpPr>
            <p:nvPr/>
          </p:nvCxnSpPr>
          <p:spPr>
            <a:xfrm>
              <a:off x="3544979" y="1728828"/>
              <a:ext cx="402336" cy="11239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57794C-112E-450E-87EC-1E9D2638DA5F}"/>
                </a:ext>
              </a:extLst>
            </p:cNvPr>
            <p:cNvSpPr txBox="1"/>
            <p:nvPr/>
          </p:nvSpPr>
          <p:spPr>
            <a:xfrm>
              <a:off x="947946" y="2867848"/>
              <a:ext cx="55964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latin typeface="프리젠테이션 3 Light" pitchFamily="2" charset="-127"/>
                  <a:ea typeface="프리젠테이션 3 Light" pitchFamily="2" charset="-127"/>
                </a:rPr>
                <a:t>정상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209kPa vs </a:t>
              </a:r>
              <a:r>
                <a:rPr lang="ko-KR" altLang="en-US" sz="1600" b="1" dirty="0">
                  <a:solidFill>
                    <a:srgbClr val="FF0000"/>
                  </a:solidFill>
                  <a:latin typeface="프리젠테이션 3 Light" pitchFamily="2" charset="-127"/>
                  <a:ea typeface="프리젠테이션 3 Light" pitchFamily="2" charset="-127"/>
                </a:rPr>
                <a:t>오류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205kPa</a:t>
              </a:r>
            </a:p>
            <a:p>
              <a:pPr algn="ctr"/>
              <a:r>
                <a:rPr lang="ko-KR" altLang="en-US" sz="1600" dirty="0" err="1">
                  <a:latin typeface="프리젠테이션 3 Light" pitchFamily="2" charset="-127"/>
                  <a:ea typeface="프리젠테이션 3 Light" pitchFamily="2" charset="-127"/>
                </a:rPr>
                <a:t>실링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압력이 낮을수록 오류 발생 확률 증가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, </a:t>
              </a:r>
              <a:r>
                <a:rPr lang="ko-KR" altLang="en-US" sz="1600" dirty="0" err="1">
                  <a:latin typeface="프리젠테이션 3 Light" pitchFamily="2" charset="-127"/>
                  <a:ea typeface="프리젠테이션 3 Light" pitchFamily="2" charset="-127"/>
                </a:rPr>
                <a:t>실링압력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≥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208kPa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유지 검토 필요</a:t>
              </a: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7189AB1-F7DD-465B-95A8-666CEE2F974B}"/>
              </a:ext>
            </a:extLst>
          </p:cNvPr>
          <p:cNvGrpSpPr/>
          <p:nvPr/>
        </p:nvGrpSpPr>
        <p:grpSpPr>
          <a:xfrm>
            <a:off x="6096000" y="1934425"/>
            <a:ext cx="5759911" cy="2235189"/>
            <a:chOff x="6648854" y="1217434"/>
            <a:chExt cx="5759911" cy="2235189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8FD9DE3-2A97-401C-8586-A038ADFCA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486" y="1217434"/>
              <a:ext cx="4032512" cy="1755652"/>
            </a:xfrm>
            <a:prstGeom prst="rect">
              <a:avLst/>
            </a:prstGeom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A9C9CC7F-E329-47E3-9A6B-D04DCF8B527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809" y="1728828"/>
              <a:ext cx="300991" cy="11390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4C823D-B2A5-45BF-B413-10F513459C3D}"/>
                </a:ext>
              </a:extLst>
            </p:cNvPr>
            <p:cNvSpPr txBox="1"/>
            <p:nvPr/>
          </p:nvSpPr>
          <p:spPr>
            <a:xfrm>
              <a:off x="6648854" y="2867848"/>
              <a:ext cx="5759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latin typeface="프리젠테이션 3 Light" pitchFamily="2" charset="-127"/>
                  <a:ea typeface="프리젠테이션 3 Light" pitchFamily="2" charset="-127"/>
                </a:rPr>
                <a:t>정상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90℃  vs </a:t>
              </a:r>
              <a:r>
                <a:rPr lang="ko-KR" altLang="en-US" sz="1600" b="1" dirty="0">
                  <a:solidFill>
                    <a:srgbClr val="FF0000"/>
                  </a:solidFill>
                  <a:latin typeface="프리젠테이션 3 Light" pitchFamily="2" charset="-127"/>
                  <a:ea typeface="프리젠테이션 3 Light" pitchFamily="2" charset="-127"/>
                </a:rPr>
                <a:t>오류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105℃</a:t>
              </a:r>
            </a:p>
            <a:p>
              <a:pPr algn="ctr"/>
              <a:r>
                <a:rPr lang="ko-KR" altLang="en-US" sz="1600" dirty="0" err="1">
                  <a:latin typeface="프리젠테이션 3 Light" pitchFamily="2" charset="-127"/>
                  <a:ea typeface="프리젠테이션 3 Light" pitchFamily="2" charset="-127"/>
                </a:rPr>
                <a:t>실링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온도가 높을수록 오류 발생 확률 증가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, </a:t>
              </a:r>
              <a:r>
                <a:rPr lang="ko-KR" altLang="en-US" sz="1600" dirty="0" err="1">
                  <a:latin typeface="프리젠테이션 3 Light" pitchFamily="2" charset="-127"/>
                  <a:ea typeface="프리젠테이션 3 Light" pitchFamily="2" charset="-127"/>
                </a:rPr>
                <a:t>실링온도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110℃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초과 시 알림 검토 필요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DF27AC1-CD3B-4DB3-BA2C-FFBCA12832C0}"/>
              </a:ext>
            </a:extLst>
          </p:cNvPr>
          <p:cNvGrpSpPr/>
          <p:nvPr/>
        </p:nvGrpSpPr>
        <p:grpSpPr>
          <a:xfrm>
            <a:off x="6173080" y="4233160"/>
            <a:ext cx="5759910" cy="2340427"/>
            <a:chOff x="6799349" y="3884914"/>
            <a:chExt cx="5759910" cy="2340427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DED5263B-43BC-4611-9D0B-561C2B62D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656" y="3884914"/>
              <a:ext cx="4032512" cy="175565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B96507-DED6-4D71-B4B2-638F83354F8A}"/>
                </a:ext>
              </a:extLst>
            </p:cNvPr>
            <p:cNvSpPr txBox="1"/>
            <p:nvPr/>
          </p:nvSpPr>
          <p:spPr>
            <a:xfrm>
              <a:off x="6799349" y="5640566"/>
              <a:ext cx="5759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latin typeface="프리젠테이션 3 Light" pitchFamily="2" charset="-127"/>
                  <a:ea typeface="프리젠테이션 3 Light" pitchFamily="2" charset="-127"/>
                </a:rPr>
                <a:t>정상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130℃  vs </a:t>
              </a:r>
              <a:r>
                <a:rPr lang="ko-KR" altLang="en-US" sz="1600" b="1" dirty="0">
                  <a:solidFill>
                    <a:srgbClr val="FF0000"/>
                  </a:solidFill>
                  <a:latin typeface="프리젠테이션 3 Light" pitchFamily="2" charset="-127"/>
                  <a:ea typeface="프리젠테이션 3 Light" pitchFamily="2" charset="-127"/>
                </a:rPr>
                <a:t>오류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140℃</a:t>
              </a:r>
            </a:p>
            <a:p>
              <a:pPr algn="ctr"/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쿠킹 온도가 높을수록 오류 발생 확률 증가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,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쿠킹온도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135℃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초과 시 알림 검토 필요</a:t>
              </a: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092101F5-EB10-4CA8-AD32-B1387FEAF45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809" y="4379853"/>
              <a:ext cx="300991" cy="11390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72004C-A000-46CD-9E81-55BABABAA66C}"/>
              </a:ext>
            </a:extLst>
          </p:cNvPr>
          <p:cNvGrpSpPr/>
          <p:nvPr/>
        </p:nvGrpSpPr>
        <p:grpSpPr>
          <a:xfrm>
            <a:off x="470878" y="4233160"/>
            <a:ext cx="5702202" cy="2337379"/>
            <a:chOff x="2178587" y="3887962"/>
            <a:chExt cx="5702202" cy="2337379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DB49B33D-B562-4B19-971B-D5907F81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857" y="3887962"/>
              <a:ext cx="3934976" cy="175260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F03EF6-D164-4D6B-89A2-DE0CA67A901F}"/>
                </a:ext>
              </a:extLst>
            </p:cNvPr>
            <p:cNvSpPr txBox="1"/>
            <p:nvPr/>
          </p:nvSpPr>
          <p:spPr>
            <a:xfrm>
              <a:off x="2178587" y="5640566"/>
              <a:ext cx="57022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latin typeface="프리젠테이션 3 Light" pitchFamily="2" charset="-127"/>
                  <a:ea typeface="프리젠테이션 3 Light" pitchFamily="2" charset="-127"/>
                </a:rPr>
                <a:t>정상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약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23.3kPa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좁은 분포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  vs </a:t>
              </a:r>
              <a:r>
                <a:rPr lang="ko-KR" altLang="en-US" sz="1600" b="1" dirty="0">
                  <a:solidFill>
                    <a:srgbClr val="FF0000"/>
                  </a:solidFill>
                  <a:latin typeface="프리젠테이션 3 Light" pitchFamily="2" charset="-127"/>
                  <a:ea typeface="프리젠테이션 3 Light" pitchFamily="2" charset="-127"/>
                </a:rPr>
                <a:t>오류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: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저압으로 넓은 분포</a:t>
              </a:r>
              <a:endParaRPr lang="en-US" altLang="ko-KR" sz="1600" dirty="0">
                <a:latin typeface="프리젠테이션 3 Light" pitchFamily="2" charset="-127"/>
                <a:ea typeface="프리젠테이션 3 Light" pitchFamily="2" charset="-127"/>
              </a:endParaRPr>
            </a:p>
            <a:p>
              <a:pPr algn="ctr"/>
              <a:r>
                <a:rPr lang="ko-KR" altLang="en-US" sz="1600" dirty="0" err="1">
                  <a:latin typeface="프리젠테이션 3 Light" pitchFamily="2" charset="-127"/>
                  <a:ea typeface="프리젠테이션 3 Light" pitchFamily="2" charset="-127"/>
                </a:rPr>
                <a:t>쿠킹스팀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 압력이 낮아질수록 오류 발생 확률 증가</a:t>
              </a:r>
              <a:r>
                <a:rPr lang="en-US" altLang="ko-KR" sz="1600" dirty="0">
                  <a:latin typeface="프리젠테이션 3 Light" pitchFamily="2" charset="-127"/>
                  <a:ea typeface="프리젠테이션 3 Light" pitchFamily="2" charset="-127"/>
                </a:rPr>
                <a:t>, </a:t>
              </a:r>
              <a:r>
                <a:rPr lang="ko-KR" altLang="en-US" sz="1600" dirty="0">
                  <a:latin typeface="프리젠테이션 3 Light" pitchFamily="2" charset="-127"/>
                  <a:ea typeface="프리젠테이션 3 Light" pitchFamily="2" charset="-127"/>
                </a:rPr>
                <a:t>정밀 압력 제어 시스템 도입 고려</a:t>
              </a:r>
            </a:p>
          </p:txBody>
        </p: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EB60AE66-E027-4FF5-94DE-14AFEE6C5150}"/>
                </a:ext>
              </a:extLst>
            </p:cNvPr>
            <p:cNvCxnSpPr>
              <a:cxnSpLocks/>
            </p:cNvCxnSpPr>
            <p:nvPr/>
          </p:nvCxnSpPr>
          <p:spPr>
            <a:xfrm>
              <a:off x="4606290" y="4846320"/>
              <a:ext cx="624562" cy="8032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747CD56-4C88-447E-AA18-B9DC3E95437A}"/>
              </a:ext>
            </a:extLst>
          </p:cNvPr>
          <p:cNvSpPr txBox="1"/>
          <p:nvPr/>
        </p:nvSpPr>
        <p:spPr>
          <a:xfrm>
            <a:off x="4831070" y="1325961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>
                <a:latin typeface="프리젠테이션 5 Medium" pitchFamily="2" charset="-127"/>
                <a:ea typeface="프리젠테이션 5 Medium" pitchFamily="2" charset="-127"/>
              </a:rPr>
              <a:t>변수별</a:t>
            </a:r>
            <a:r>
              <a:rPr lang="ko-KR" altLang="en-US" sz="2400" b="1" dirty="0">
                <a:latin typeface="프리젠테이션 5 Medium" pitchFamily="2" charset="-127"/>
                <a:ea typeface="프리젠테이션 5 Medium" pitchFamily="2" charset="-127"/>
              </a:rPr>
              <a:t> </a:t>
            </a:r>
            <a:r>
              <a:rPr lang="en-US" altLang="ko-KR" sz="2400" b="1" dirty="0">
                <a:latin typeface="프리젠테이션 5 Medium" pitchFamily="2" charset="-127"/>
                <a:ea typeface="프리젠테이션 5 Medium" pitchFamily="2" charset="-127"/>
              </a:rPr>
              <a:t>KDE </a:t>
            </a:r>
            <a:r>
              <a:rPr lang="ko-KR" altLang="en-US" sz="2400" b="1" dirty="0">
                <a:latin typeface="프리젠테이션 5 Medium" pitchFamily="2" charset="-127"/>
                <a:ea typeface="프리젠테이션 5 Medium" pitchFamily="2" charset="-127"/>
              </a:rPr>
              <a:t>분포 비교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04AFDB-0721-4947-8CDB-0019F5DD8108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- 15 -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908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4877332" cy="800219"/>
            <a:chOff x="640725" y="378943"/>
            <a:chExt cx="4877332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4877332" cy="800219"/>
              <a:chOff x="182011" y="605499"/>
              <a:chExt cx="4877332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19350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출하 지연 관리 시스템 구성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-1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255694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데이터 분석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8EBA4A-C5D3-4176-8685-12262F316499}"/>
              </a:ext>
            </a:extLst>
          </p:cNvPr>
          <p:cNvSpPr txBox="1"/>
          <p:nvPr/>
        </p:nvSpPr>
        <p:spPr>
          <a:xfrm>
            <a:off x="597311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1.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목적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81050E-585E-44C2-862E-4B38B4032415}"/>
              </a:ext>
            </a:extLst>
          </p:cNvPr>
          <p:cNvSpPr txBox="1"/>
          <p:nvPr/>
        </p:nvSpPr>
        <p:spPr>
          <a:xfrm>
            <a:off x="640725" y="1940756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생산 공정 중 납기 지연을 유발하는 위험 조건을 조기 예측하고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,</a:t>
            </a: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출하 안정성 향상을 위한 생산관리 기준을 제안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7FE91-AF22-4FAF-A8B4-ECE87D21D6FD}"/>
              </a:ext>
            </a:extLst>
          </p:cNvPr>
          <p:cNvSpPr txBox="1"/>
          <p:nvPr/>
        </p:nvSpPr>
        <p:spPr>
          <a:xfrm>
            <a:off x="597311" y="2887016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3.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방법</a:t>
            </a:r>
          </a:p>
        </p:txBody>
      </p:sp>
      <p:graphicFrame>
        <p:nvGraphicFramePr>
          <p:cNvPr id="26" name="표 3">
            <a:extLst>
              <a:ext uri="{FF2B5EF4-FFF2-40B4-BE49-F238E27FC236}">
                <a16:creationId xmlns:a16="http://schemas.microsoft.com/office/drawing/2014/main" id="{EAD5EC9A-C32E-4019-ACE8-85EC5B267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597092"/>
              </p:ext>
            </p:extLst>
          </p:nvPr>
        </p:nvGraphicFramePr>
        <p:xfrm>
          <a:off x="689676" y="3390804"/>
          <a:ext cx="4897449" cy="2720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01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312248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582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출하위험지수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(RDI) </a:t>
                      </a: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정의 및 계산</a:t>
                      </a:r>
                      <a:endParaRPr lang="ko-KR" altLang="en-US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오류조치시간을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0 ~ 1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구간으로 정규화해</a:t>
                      </a:r>
                      <a:endParaRPr lang="en-US" altLang="ko-KR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지표를 지정해 출하영향 발생에 따른 평균 비교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 = (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오류조치시간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 / (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최대 오류조치시간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7849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 영향이 큰 조건일수록 높은 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02B4307-FB2E-4E33-ADF6-22373DDC009A}"/>
              </a:ext>
            </a:extLst>
          </p:cNvPr>
          <p:cNvSpPr txBox="1"/>
          <p:nvPr/>
        </p:nvSpPr>
        <p:spPr>
          <a:xfrm>
            <a:off x="6267586" y="1479091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프리젠테이션 4 Regular" pitchFamily="2" charset="-127"/>
                <a:ea typeface="프리젠테이션 4 Regular" pitchFamily="2" charset="-127"/>
              </a:rPr>
              <a:t>2. </a:t>
            </a:r>
            <a:r>
              <a:rPr lang="ko-KR" altLang="en-US" sz="2400" b="1" dirty="0">
                <a:latin typeface="프리젠테이션 4 Regular" pitchFamily="2" charset="-127"/>
                <a:ea typeface="프리젠테이션 4 Regular" pitchFamily="2" charset="-127"/>
              </a:rPr>
              <a:t>분석 내용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B60F11-FD47-4119-85B9-4F4AA8AB550E}"/>
              </a:ext>
            </a:extLst>
          </p:cNvPr>
          <p:cNvSpPr txBox="1"/>
          <p:nvPr/>
        </p:nvSpPr>
        <p:spPr>
          <a:xfrm>
            <a:off x="6267586" y="1940756"/>
            <a:ext cx="4392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Error.csv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에서 출하영향이 </a:t>
            </a:r>
            <a:r>
              <a:rPr lang="en-US" altLang="ko-KR" dirty="0">
                <a:latin typeface="프리젠테이션 3 Light" pitchFamily="2" charset="-127"/>
                <a:ea typeface="프리젠테이션 3 Light" pitchFamily="2" charset="-127"/>
              </a:rPr>
              <a:t>‘Y’</a:t>
            </a:r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인 데이터가 현저히 적음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r>
              <a:rPr lang="ko-KR" altLang="en-US" dirty="0">
                <a:latin typeface="프리젠테이션 3 Light" pitchFamily="2" charset="-127"/>
                <a:ea typeface="프리젠테이션 3 Light" pitchFamily="2" charset="-127"/>
              </a:rPr>
              <a:t>학습데이터가 현저히 적어 출하 지연 위험 기준 설명</a:t>
            </a:r>
            <a:endParaRPr lang="en-US" altLang="ko-KR" dirty="0">
              <a:latin typeface="프리젠테이션 3 Light" pitchFamily="2" charset="-127"/>
              <a:ea typeface="프리젠테이션 3 Light" pitchFamily="2" charset="-127"/>
            </a:endParaRPr>
          </a:p>
          <a:p>
            <a:endParaRPr lang="ko-KR" altLang="en-US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graphicFrame>
        <p:nvGraphicFramePr>
          <p:cNvPr id="29" name="표 3">
            <a:extLst>
              <a:ext uri="{FF2B5EF4-FFF2-40B4-BE49-F238E27FC236}">
                <a16:creationId xmlns:a16="http://schemas.microsoft.com/office/drawing/2014/main" id="{CD0F79EB-1682-4EE7-9DBB-907CBF58A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46072"/>
              </p:ext>
            </p:extLst>
          </p:nvPr>
        </p:nvGraphicFramePr>
        <p:xfrm>
          <a:off x="6267586" y="3390804"/>
          <a:ext cx="5275039" cy="2720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319">
                  <a:extLst>
                    <a:ext uri="{9D8B030D-6E8A-4147-A177-3AD203B41FA5}">
                      <a16:colId xmlns:a16="http://schemas.microsoft.com/office/drawing/2014/main" val="3560069432"/>
                    </a:ext>
                  </a:extLst>
                </a:gridCol>
                <a:gridCol w="4644720">
                  <a:extLst>
                    <a:ext uri="{9D8B030D-6E8A-4147-A177-3AD203B41FA5}">
                      <a16:colId xmlns:a16="http://schemas.microsoft.com/office/drawing/2014/main" val="3305484259"/>
                    </a:ext>
                  </a:extLst>
                </a:gridCol>
              </a:tblGrid>
              <a:tr h="3905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② 생산라인</a:t>
                      </a:r>
                      <a:r>
                        <a:rPr lang="en-US" altLang="ko-KR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sz="1800" b="1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작업장별 출하 지연 위험 진단</a:t>
                      </a:r>
                      <a:endParaRPr lang="en-US" altLang="ko-KR" sz="1800" b="1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① 공정조건 기반으로 이상치 탐지 </a:t>
                      </a:r>
                      <a:r>
                        <a:rPr lang="en-US" altLang="ko-KR" sz="18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(Isolation Forest)</a:t>
                      </a:r>
                      <a:endParaRPr lang="ko-KR" altLang="en-US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868589"/>
                  </a:ext>
                </a:extLst>
              </a:tr>
              <a:tr h="776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[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생산라인코드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] &amp; [RDI]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시각화</a:t>
                      </a:r>
                      <a:endParaRPr lang="en-US" altLang="ko-KR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latinLnBrk="1"/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[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오류발생작업명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] &amp; [RDI]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시각화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506112"/>
                  </a:ext>
                </a:extLst>
              </a:tr>
              <a:tr h="776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출하위험지수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(RDI) 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평균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769266"/>
                  </a:ext>
                </a:extLst>
              </a:tr>
              <a:tr h="776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결과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생산라인</a:t>
                      </a:r>
                      <a:r>
                        <a:rPr lang="en-US" altLang="ko-KR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작업장 별 출하 지연 위험 구간 확인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4205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2AF3C61-94BD-4AB5-AEA8-971FB743FD49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- 16 -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362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C91AE0-7F59-4E4F-967B-7D73C1F00566}"/>
              </a:ext>
            </a:extLst>
          </p:cNvPr>
          <p:cNvGrpSpPr/>
          <p:nvPr/>
        </p:nvGrpSpPr>
        <p:grpSpPr>
          <a:xfrm>
            <a:off x="640725" y="378943"/>
            <a:ext cx="4821226" cy="800219"/>
            <a:chOff x="640725" y="378943"/>
            <a:chExt cx="4821226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4821226" cy="800219"/>
              <a:chOff x="182011" y="605499"/>
              <a:chExt cx="4821226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1865840" y="605499"/>
                <a:ext cx="313739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출하 지연 관리 시스템 구성</a:t>
                </a:r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-2</a:t>
                </a:r>
                <a:endPara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endParaRP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64DBCFB-8895-4293-BA3F-236E41CC7BF7}"/>
                </a:ext>
              </a:extLst>
            </p:cNvPr>
            <p:cNvGrpSpPr/>
            <p:nvPr/>
          </p:nvGrpSpPr>
          <p:grpSpPr>
            <a:xfrm>
              <a:off x="1441883" y="378943"/>
              <a:ext cx="769230" cy="800219"/>
              <a:chOff x="4586490" y="2861389"/>
              <a:chExt cx="1334787" cy="2681471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3AC46979-932A-4B5B-A7A6-3F4315C32C13}"/>
                  </a:ext>
                </a:extLst>
              </p:cNvPr>
              <p:cNvSpPr/>
              <p:nvPr/>
            </p:nvSpPr>
            <p:spPr>
              <a:xfrm>
                <a:off x="4586490" y="2861389"/>
                <a:ext cx="1334785" cy="83821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생산 </a:t>
                </a: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4289B91-3E6E-4D75-A020-737ECE50B5BE}"/>
                  </a:ext>
                </a:extLst>
              </p:cNvPr>
              <p:cNvSpPr/>
              <p:nvPr/>
            </p:nvSpPr>
            <p:spPr>
              <a:xfrm>
                <a:off x="4586490" y="3783017"/>
                <a:ext cx="1334785" cy="83821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품질</a:t>
                </a:r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F22BBBF9-1CED-4B92-9238-E93D02EBAF75}"/>
                  </a:ext>
                </a:extLst>
              </p:cNvPr>
              <p:cNvSpPr/>
              <p:nvPr/>
            </p:nvSpPr>
            <p:spPr>
              <a:xfrm>
                <a:off x="4586492" y="4704644"/>
                <a:ext cx="1334785" cy="838216"/>
              </a:xfrm>
              <a:prstGeom prst="round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1"/>
                    </a:solidFill>
                    <a:latin typeface="프리젠테이션 7 Bold" pitchFamily="2" charset="-127"/>
                    <a:ea typeface="프리젠테이션 7 Bold" pitchFamily="2" charset="-127"/>
                  </a:rPr>
                  <a:t>납기</a:t>
                </a:r>
              </a:p>
            </p:txBody>
          </p:sp>
        </p:grp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5C548F2F-9F0A-44EC-946A-3676F0F1E08B}"/>
                </a:ext>
              </a:extLst>
            </p:cNvPr>
            <p:cNvSpPr/>
            <p:nvPr/>
          </p:nvSpPr>
          <p:spPr>
            <a:xfrm>
              <a:off x="2387600" y="417215"/>
              <a:ext cx="1077976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분석 결과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7BDFE5-39D6-4C49-B890-468A7703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8" y="1593094"/>
            <a:ext cx="4492810" cy="22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A5AD295-84E3-48E8-B403-09A481F5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9" y="4215355"/>
            <a:ext cx="4563286" cy="22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73959394-9E14-4905-A98A-D7B2B1F028C9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363570" y="2066036"/>
            <a:ext cx="1779058" cy="1039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D76E40-A8E3-425D-AD45-FAFA5F4B48DF}"/>
              </a:ext>
            </a:extLst>
          </p:cNvPr>
          <p:cNvSpPr txBox="1"/>
          <p:nvPr/>
        </p:nvSpPr>
        <p:spPr>
          <a:xfrm>
            <a:off x="7142628" y="1835203"/>
            <a:ext cx="4408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생산라인 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L1, C8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에서 출하지연 위험 높음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939EFF8-1D21-4C12-9E60-F2A1C897ED5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470972" y="2880547"/>
            <a:ext cx="1779058" cy="16805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A12E88-5C5A-44DF-B06D-2C46B2DCEED5}"/>
              </a:ext>
            </a:extLst>
          </p:cNvPr>
          <p:cNvSpPr txBox="1"/>
          <p:nvPr/>
        </p:nvSpPr>
        <p:spPr>
          <a:xfrm>
            <a:off x="7250030" y="2649714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작업장은 계량실에서 출하지연 위험 높음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8FDC6E-9D33-4D59-A423-59BC28F44E85}"/>
              </a:ext>
            </a:extLst>
          </p:cNvPr>
          <p:cNvSpPr txBox="1"/>
          <p:nvPr/>
        </p:nvSpPr>
        <p:spPr>
          <a:xfrm>
            <a:off x="7348300" y="3878816"/>
            <a:ext cx="389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출하영향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(Y) RDI 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평균 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: 0.63</a:t>
            </a:r>
          </a:p>
          <a:p>
            <a:pPr algn="ctr"/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출하영향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(N) RDI 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평균 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: 0.42</a:t>
            </a:r>
            <a:endParaRPr lang="ko-KR" altLang="en-US" sz="24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1C44832-AC1C-4A36-8A9E-19A8F39D12FE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9297506" y="4709813"/>
            <a:ext cx="0" cy="66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56CFFC-CEAB-445A-B01E-B00966A628D3}"/>
              </a:ext>
            </a:extLst>
          </p:cNvPr>
          <p:cNvSpPr txBox="1"/>
          <p:nvPr/>
        </p:nvSpPr>
        <p:spPr>
          <a:xfrm>
            <a:off x="7272472" y="5558201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출하 영향이 큰 조건일수록 높은 </a:t>
            </a:r>
            <a:r>
              <a:rPr lang="en-US" altLang="ko-KR" sz="2400" dirty="0">
                <a:latin typeface="프리젠테이션 3 Light" pitchFamily="2" charset="-127"/>
                <a:ea typeface="프리젠테이션 3 Light" pitchFamily="2" charset="-127"/>
              </a:rPr>
              <a:t>RDI 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값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A6F900-F71B-4953-B168-B500068C9F5D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- 17 -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598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20A53B7A-B28D-4456-874C-0C78D5887AC4}"/>
              </a:ext>
            </a:extLst>
          </p:cNvPr>
          <p:cNvGrpSpPr/>
          <p:nvPr/>
        </p:nvGrpSpPr>
        <p:grpSpPr>
          <a:xfrm>
            <a:off x="0" y="0"/>
            <a:ext cx="11412638" cy="6866965"/>
            <a:chOff x="0" y="0"/>
            <a:chExt cx="11412638" cy="68669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6A57228-A145-4AA1-AB2E-0801D1A3008E}"/>
                </a:ext>
              </a:extLst>
            </p:cNvPr>
            <p:cNvSpPr/>
            <p:nvPr/>
          </p:nvSpPr>
          <p:spPr>
            <a:xfrm>
              <a:off x="0" y="0"/>
              <a:ext cx="11412638" cy="6866965"/>
            </a:xfrm>
            <a:custGeom>
              <a:avLst/>
              <a:gdLst>
                <a:gd name="connsiteX0" fmla="*/ 0 w 12002289"/>
                <a:gd name="connsiteY0" fmla="*/ 0 h 6866965"/>
                <a:gd name="connsiteX1" fmla="*/ 3084894 w 12002289"/>
                <a:gd name="connsiteY1" fmla="*/ 0 h 6866965"/>
                <a:gd name="connsiteX2" fmla="*/ 6866965 w 12002289"/>
                <a:gd name="connsiteY2" fmla="*/ 0 h 6866965"/>
                <a:gd name="connsiteX3" fmla="*/ 12002289 w 12002289"/>
                <a:gd name="connsiteY3" fmla="*/ 0 h 6866965"/>
                <a:gd name="connsiteX4" fmla="*/ 11009629 w 12002289"/>
                <a:gd name="connsiteY4" fmla="*/ 6866965 h 6866965"/>
                <a:gd name="connsiteX5" fmla="*/ 6866965 w 12002289"/>
                <a:gd name="connsiteY5" fmla="*/ 6866965 h 6866965"/>
                <a:gd name="connsiteX6" fmla="*/ 3084894 w 12002289"/>
                <a:gd name="connsiteY6" fmla="*/ 6866965 h 6866965"/>
                <a:gd name="connsiteX7" fmla="*/ 0 w 12002289"/>
                <a:gd name="connsiteY7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2289" h="6866965">
                  <a:moveTo>
                    <a:pt x="0" y="0"/>
                  </a:moveTo>
                  <a:lnTo>
                    <a:pt x="3084894" y="0"/>
                  </a:lnTo>
                  <a:lnTo>
                    <a:pt x="6866965" y="0"/>
                  </a:lnTo>
                  <a:lnTo>
                    <a:pt x="12002289" y="0"/>
                  </a:lnTo>
                  <a:lnTo>
                    <a:pt x="11009629" y="6866965"/>
                  </a:lnTo>
                  <a:lnTo>
                    <a:pt x="6866965" y="6866965"/>
                  </a:lnTo>
                  <a:lnTo>
                    <a:pt x="3084894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101" name="그룹 100">
              <a:extLst>
                <a:ext uri="{FF2B5EF4-FFF2-40B4-BE49-F238E27FC236}">
                  <a16:creationId xmlns:a16="http://schemas.microsoft.com/office/drawing/2014/main" id="{DD85BD73-426C-40FA-8204-2956A41BD835}"/>
                </a:ext>
              </a:extLst>
            </p:cNvPr>
            <p:cNvGrpSpPr/>
            <p:nvPr/>
          </p:nvGrpSpPr>
          <p:grpSpPr>
            <a:xfrm>
              <a:off x="9231557" y="1179019"/>
              <a:ext cx="1306768" cy="3955135"/>
              <a:chOff x="374864" y="1165676"/>
              <a:chExt cx="1306768" cy="3955135"/>
            </a:xfrm>
            <a:grpFill/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F3F16D2-02BB-4510-8388-F8F1A927C38B}"/>
                  </a:ext>
                </a:extLst>
              </p:cNvPr>
              <p:cNvSpPr txBox="1"/>
              <p:nvPr/>
            </p:nvSpPr>
            <p:spPr>
              <a:xfrm>
                <a:off x="724833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#4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0674582-1FB9-46BE-A3EA-FA09890D8C9B}"/>
                  </a:ext>
                </a:extLst>
              </p:cNvPr>
              <p:cNvSpPr txBox="1"/>
              <p:nvPr/>
            </p:nvSpPr>
            <p:spPr>
              <a:xfrm>
                <a:off x="374864" y="3920482"/>
                <a:ext cx="1306768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개선안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r>
                  <a:rPr lang="en-US" altLang="ko-KR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&amp;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소감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071D639B-3B94-4CF0-A042-CA0724D948A0}"/>
              </a:ext>
            </a:extLst>
          </p:cNvPr>
          <p:cNvGrpSpPr/>
          <p:nvPr/>
        </p:nvGrpSpPr>
        <p:grpSpPr>
          <a:xfrm>
            <a:off x="1" y="0"/>
            <a:ext cx="8627577" cy="6866965"/>
            <a:chOff x="1" y="0"/>
            <a:chExt cx="8627577" cy="68669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AFC1053-26FE-4FA2-AE91-76C8A33D6501}"/>
                </a:ext>
              </a:extLst>
            </p:cNvPr>
            <p:cNvSpPr/>
            <p:nvPr/>
          </p:nvSpPr>
          <p:spPr>
            <a:xfrm>
              <a:off x="1" y="0"/>
              <a:ext cx="8627577" cy="6866965"/>
            </a:xfrm>
            <a:custGeom>
              <a:avLst/>
              <a:gdLst>
                <a:gd name="connsiteX0" fmla="*/ 0 w 8627577"/>
                <a:gd name="connsiteY0" fmla="*/ 0 h 6866965"/>
                <a:gd name="connsiteX1" fmla="*/ 148278 w 8627577"/>
                <a:gd name="connsiteY1" fmla="*/ 0 h 6866965"/>
                <a:gd name="connsiteX2" fmla="*/ 3744543 w 8627577"/>
                <a:gd name="connsiteY2" fmla="*/ 0 h 6866965"/>
                <a:gd name="connsiteX3" fmla="*/ 8627577 w 8627577"/>
                <a:gd name="connsiteY3" fmla="*/ 0 h 6866965"/>
                <a:gd name="connsiteX4" fmla="*/ 7683685 w 8627577"/>
                <a:gd name="connsiteY4" fmla="*/ 6866965 h 6866965"/>
                <a:gd name="connsiteX5" fmla="*/ 3744543 w 8627577"/>
                <a:gd name="connsiteY5" fmla="*/ 6866965 h 6866965"/>
                <a:gd name="connsiteX6" fmla="*/ 148278 w 8627577"/>
                <a:gd name="connsiteY6" fmla="*/ 6866965 h 6866965"/>
                <a:gd name="connsiteX7" fmla="*/ 0 w 8627577"/>
                <a:gd name="connsiteY7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27577" h="6866965">
                  <a:moveTo>
                    <a:pt x="0" y="0"/>
                  </a:moveTo>
                  <a:lnTo>
                    <a:pt x="148278" y="0"/>
                  </a:lnTo>
                  <a:lnTo>
                    <a:pt x="3744543" y="0"/>
                  </a:lnTo>
                  <a:lnTo>
                    <a:pt x="8627577" y="0"/>
                  </a:lnTo>
                  <a:lnTo>
                    <a:pt x="7683685" y="6866965"/>
                  </a:lnTo>
                  <a:lnTo>
                    <a:pt x="3744543" y="6866965"/>
                  </a:lnTo>
                  <a:lnTo>
                    <a:pt x="148278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BFC3A231-F9C9-493D-904E-3567464E100B}"/>
                </a:ext>
              </a:extLst>
            </p:cNvPr>
            <p:cNvGrpSpPr/>
            <p:nvPr/>
          </p:nvGrpSpPr>
          <p:grpSpPr>
            <a:xfrm>
              <a:off x="6431741" y="1179019"/>
              <a:ext cx="1306768" cy="3955135"/>
              <a:chOff x="477216" y="1165676"/>
              <a:chExt cx="1306768" cy="3955135"/>
            </a:xfrm>
            <a:grpFill/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FAE50D5-0259-4F7A-9B94-72FC012D399C}"/>
                  </a:ext>
                </a:extLst>
              </p:cNvPr>
              <p:cNvSpPr txBox="1"/>
              <p:nvPr/>
            </p:nvSpPr>
            <p:spPr>
              <a:xfrm>
                <a:off x="841939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#3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8A53065-5FB9-499F-9C24-946DF24B4B9B}"/>
                  </a:ext>
                </a:extLst>
              </p:cNvPr>
              <p:cNvSpPr txBox="1"/>
              <p:nvPr/>
            </p:nvSpPr>
            <p:spPr>
              <a:xfrm>
                <a:off x="477216" y="3920482"/>
                <a:ext cx="1306768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데이터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분석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B23238CB-CD4F-4302-BE26-F2B063C9D6ED}"/>
              </a:ext>
            </a:extLst>
          </p:cNvPr>
          <p:cNvGrpSpPr/>
          <p:nvPr/>
        </p:nvGrpSpPr>
        <p:grpSpPr>
          <a:xfrm>
            <a:off x="1" y="0"/>
            <a:ext cx="5842515" cy="6866965"/>
            <a:chOff x="1" y="0"/>
            <a:chExt cx="5842515" cy="68669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3F1D74D4-6E82-4AF2-B256-31FDCD03CCD0}"/>
                </a:ext>
              </a:extLst>
            </p:cNvPr>
            <p:cNvSpPr/>
            <p:nvPr/>
          </p:nvSpPr>
          <p:spPr>
            <a:xfrm>
              <a:off x="1" y="0"/>
              <a:ext cx="5842515" cy="6866965"/>
            </a:xfrm>
            <a:custGeom>
              <a:avLst/>
              <a:gdLst>
                <a:gd name="connsiteX0" fmla="*/ 0 w 5842515"/>
                <a:gd name="connsiteY0" fmla="*/ 0 h 6866965"/>
                <a:gd name="connsiteX1" fmla="*/ 959481 w 5842515"/>
                <a:gd name="connsiteY1" fmla="*/ 0 h 6866965"/>
                <a:gd name="connsiteX2" fmla="*/ 5842515 w 5842515"/>
                <a:gd name="connsiteY2" fmla="*/ 0 h 6866965"/>
                <a:gd name="connsiteX3" fmla="*/ 4898623 w 5842515"/>
                <a:gd name="connsiteY3" fmla="*/ 6866965 h 6866965"/>
                <a:gd name="connsiteX4" fmla="*/ 959481 w 5842515"/>
                <a:gd name="connsiteY4" fmla="*/ 6866965 h 6866965"/>
                <a:gd name="connsiteX5" fmla="*/ 0 w 5842515"/>
                <a:gd name="connsiteY5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515" h="6866965">
                  <a:moveTo>
                    <a:pt x="0" y="0"/>
                  </a:moveTo>
                  <a:lnTo>
                    <a:pt x="959481" y="0"/>
                  </a:lnTo>
                  <a:lnTo>
                    <a:pt x="5842515" y="0"/>
                  </a:lnTo>
                  <a:lnTo>
                    <a:pt x="4898623" y="6866965"/>
                  </a:lnTo>
                  <a:lnTo>
                    <a:pt x="959481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FF432611-3E43-470D-A72F-2DD70D15844A}"/>
                </a:ext>
              </a:extLst>
            </p:cNvPr>
            <p:cNvGrpSpPr/>
            <p:nvPr/>
          </p:nvGrpSpPr>
          <p:grpSpPr>
            <a:xfrm>
              <a:off x="3660405" y="1179019"/>
              <a:ext cx="1306768" cy="3955135"/>
              <a:chOff x="394030" y="1165676"/>
              <a:chExt cx="1306768" cy="3955135"/>
            </a:xfrm>
            <a:grpFill/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A20DAAD-5318-47AC-A583-3085BF860B85}"/>
                  </a:ext>
                </a:extLst>
              </p:cNvPr>
              <p:cNvSpPr txBox="1"/>
              <p:nvPr/>
            </p:nvSpPr>
            <p:spPr>
              <a:xfrm>
                <a:off x="546874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#2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1E697FE-E33D-43EB-A5C5-16363A73F68F}"/>
                  </a:ext>
                </a:extLst>
              </p:cNvPr>
              <p:cNvSpPr txBox="1"/>
              <p:nvPr/>
            </p:nvSpPr>
            <p:spPr>
              <a:xfrm>
                <a:off x="394030" y="3920482"/>
                <a:ext cx="1306768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현황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&amp;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목표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0C4479A0-AE3B-4904-9B52-1CBF703CB714}"/>
              </a:ext>
            </a:extLst>
          </p:cNvPr>
          <p:cNvGrpSpPr/>
          <p:nvPr/>
        </p:nvGrpSpPr>
        <p:grpSpPr>
          <a:xfrm>
            <a:off x="1" y="0"/>
            <a:ext cx="3057453" cy="6866965"/>
            <a:chOff x="1" y="0"/>
            <a:chExt cx="3057453" cy="6866965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E8AC6FD-51C4-4FE3-BA1F-FA60E479BB49}"/>
                </a:ext>
              </a:extLst>
            </p:cNvPr>
            <p:cNvSpPr/>
            <p:nvPr/>
          </p:nvSpPr>
          <p:spPr>
            <a:xfrm>
              <a:off x="1" y="0"/>
              <a:ext cx="3057453" cy="6866965"/>
            </a:xfrm>
            <a:custGeom>
              <a:avLst/>
              <a:gdLst>
                <a:gd name="connsiteX0" fmla="*/ 0 w 3057453"/>
                <a:gd name="connsiteY0" fmla="*/ 0 h 6866965"/>
                <a:gd name="connsiteX1" fmla="*/ 3057453 w 3057453"/>
                <a:gd name="connsiteY1" fmla="*/ 0 h 6866965"/>
                <a:gd name="connsiteX2" fmla="*/ 2113561 w 3057453"/>
                <a:gd name="connsiteY2" fmla="*/ 6866965 h 6866965"/>
                <a:gd name="connsiteX3" fmla="*/ 0 w 3057453"/>
                <a:gd name="connsiteY3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453" h="6866965">
                  <a:moveTo>
                    <a:pt x="0" y="0"/>
                  </a:moveTo>
                  <a:lnTo>
                    <a:pt x="3057453" y="0"/>
                  </a:lnTo>
                  <a:lnTo>
                    <a:pt x="2113561" y="6866965"/>
                  </a:lnTo>
                  <a:lnTo>
                    <a:pt x="0" y="68669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1ADAD0A9-2AAA-4836-B5B6-5D82F33D1E13}"/>
                </a:ext>
              </a:extLst>
            </p:cNvPr>
            <p:cNvGrpSpPr/>
            <p:nvPr/>
          </p:nvGrpSpPr>
          <p:grpSpPr>
            <a:xfrm>
              <a:off x="1077321" y="1179019"/>
              <a:ext cx="916061" cy="3955135"/>
              <a:chOff x="487782" y="1165676"/>
              <a:chExt cx="916061" cy="3955135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BBB37DA-91B2-4B38-85D4-D6C6E2741CD6}"/>
                  </a:ext>
                </a:extLst>
              </p:cNvPr>
              <p:cNvSpPr txBox="1"/>
              <p:nvPr/>
            </p:nvSpPr>
            <p:spPr>
              <a:xfrm>
                <a:off x="526680" y="1165676"/>
                <a:ext cx="8771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#1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5F38E75-1B70-4E95-A611-364E31C9A036}"/>
                  </a:ext>
                </a:extLst>
              </p:cNvPr>
              <p:cNvSpPr txBox="1"/>
              <p:nvPr/>
            </p:nvSpPr>
            <p:spPr>
              <a:xfrm>
                <a:off x="487782" y="3920482"/>
                <a:ext cx="9028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추진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배경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43956D7B-357C-4080-AC50-A6B078C8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98" y="2425703"/>
            <a:ext cx="1542454" cy="14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5FA62B2-D2FD-45BC-8B6D-47DD904A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91" y="2425703"/>
            <a:ext cx="1455678" cy="14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640E695-0F13-46CE-AD84-B8446638E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40" y="2366573"/>
            <a:ext cx="832005" cy="15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34964B3-1C9F-4EA5-A6B1-3F031F5F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20" y="2522857"/>
            <a:ext cx="1620958" cy="11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C133C81A-1B87-4E74-9B9D-28A53387F195}"/>
              </a:ext>
            </a:extLst>
          </p:cNvPr>
          <p:cNvGrpSpPr/>
          <p:nvPr/>
        </p:nvGrpSpPr>
        <p:grpSpPr>
          <a:xfrm>
            <a:off x="640725" y="378943"/>
            <a:ext cx="2297191" cy="800219"/>
            <a:chOff x="182011" y="605499"/>
            <a:chExt cx="2297191" cy="8002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FAD2DB-B123-4EAF-B685-2BA7748647A2}"/>
                </a:ext>
              </a:extLst>
            </p:cNvPr>
            <p:cNvSpPr txBox="1"/>
            <p:nvPr/>
          </p:nvSpPr>
          <p:spPr>
            <a:xfrm>
              <a:off x="845421" y="605499"/>
              <a:ext cx="163378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rPr>
                <a:t>데이터 분석</a:t>
              </a:r>
              <a:endParaRPr lang="en-US" altLang="ko-KR" sz="2300" b="1" dirty="0">
                <a:latin typeface="프리젠테이션 8 ExtraBold" pitchFamily="2" charset="-127"/>
                <a:ea typeface="프리젠테이션 8 ExtraBold" pitchFamily="2" charset="-127"/>
                <a:cs typeface="조선일보명조" panose="02030304000000000000" pitchFamily="18" charset="-127"/>
              </a:endParaRPr>
            </a:p>
            <a:p>
              <a:r>
                <a:rPr lang="ko-KR" altLang="en-US" sz="2300" b="1" dirty="0">
                  <a:latin typeface="프리젠테이션 6 SemiBold" pitchFamily="2" charset="-127"/>
                  <a:ea typeface="프리젠테이션 6 SemiBold" pitchFamily="2" charset="-127"/>
                  <a:cs typeface="조선일보명조" panose="02030304000000000000" pitchFamily="18" charset="-127"/>
                </a:rPr>
                <a:t>분석 결과 종합</a:t>
              </a:r>
            </a:p>
          </p:txBody>
        </p:sp>
        <p:sp>
          <p:nvSpPr>
            <p:cNvPr id="14" name="화살표: 갈매기형 수장 13">
              <a:extLst>
                <a:ext uri="{FF2B5EF4-FFF2-40B4-BE49-F238E27FC236}">
                  <a16:creationId xmlns:a16="http://schemas.microsoft.com/office/drawing/2014/main" id="{3F9FBD50-61D5-4B0C-8950-321DC7C813C1}"/>
                </a:ext>
              </a:extLst>
            </p:cNvPr>
            <p:cNvSpPr/>
            <p:nvPr/>
          </p:nvSpPr>
          <p:spPr>
            <a:xfrm>
              <a:off x="182011" y="693167"/>
              <a:ext cx="687716" cy="627884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DB639A0A-F1DF-40AC-BAE8-8C26296DDCF4}"/>
              </a:ext>
            </a:extLst>
          </p:cNvPr>
          <p:cNvSpPr/>
          <p:nvPr/>
        </p:nvSpPr>
        <p:spPr>
          <a:xfrm>
            <a:off x="1364004" y="417215"/>
            <a:ext cx="1379196" cy="361837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인사이트 도출</a:t>
            </a:r>
            <a:endParaRPr lang="ko-KR" altLang="en-US" sz="1900" dirty="0">
              <a:solidFill>
                <a:schemeClr val="bg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147A4-A405-495C-82FC-DDE7CA0B7E51}"/>
              </a:ext>
            </a:extLst>
          </p:cNvPr>
          <p:cNvSpPr txBox="1"/>
          <p:nvPr/>
        </p:nvSpPr>
        <p:spPr>
          <a:xfrm>
            <a:off x="800141" y="1910298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예측 기반 생산계획 시스템 도입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24848-D850-4AA1-920C-802EF5994BB7}"/>
              </a:ext>
            </a:extLst>
          </p:cNvPr>
          <p:cNvSpPr txBox="1"/>
          <p:nvPr/>
        </p:nvSpPr>
        <p:spPr>
          <a:xfrm>
            <a:off x="4393589" y="1910298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불량 리스크 모니터링 시스템 구축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76320-74A6-43BC-9D81-C703A016B663}"/>
              </a:ext>
            </a:extLst>
          </p:cNvPr>
          <p:cNvSpPr txBox="1"/>
          <p:nvPr/>
        </p:nvSpPr>
        <p:spPr>
          <a:xfrm>
            <a:off x="8550577" y="191029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출하 지연 관리 시스템 구성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A77019A-080B-4830-88EB-7908A65842CA}"/>
              </a:ext>
            </a:extLst>
          </p:cNvPr>
          <p:cNvSpPr/>
          <p:nvPr/>
        </p:nvSpPr>
        <p:spPr>
          <a:xfrm>
            <a:off x="1991851" y="1606878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생산 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DF0374E-981E-4EA2-89CC-63A60F2883FA}"/>
              </a:ext>
            </a:extLst>
          </p:cNvPr>
          <p:cNvSpPr/>
          <p:nvPr/>
        </p:nvSpPr>
        <p:spPr>
          <a:xfrm>
            <a:off x="5770622" y="1606878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품질</a:t>
            </a:r>
            <a:endParaRPr lang="ko-KR" altLang="en-US" sz="2000" dirty="0">
              <a:solidFill>
                <a:schemeClr val="bg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E877267-E089-4C96-999E-C98A380C766E}"/>
              </a:ext>
            </a:extLst>
          </p:cNvPr>
          <p:cNvSpPr/>
          <p:nvPr/>
        </p:nvSpPr>
        <p:spPr>
          <a:xfrm>
            <a:off x="9643291" y="1606877"/>
            <a:ext cx="769229" cy="250145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납기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602C09A-2C7A-4500-883F-867CBFDB2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25045"/>
              </p:ext>
            </p:extLst>
          </p:nvPr>
        </p:nvGraphicFramePr>
        <p:xfrm>
          <a:off x="984583" y="2425238"/>
          <a:ext cx="3113508" cy="1926844"/>
        </p:xfrm>
        <a:graphic>
          <a:graphicData uri="http://schemas.openxmlformats.org/drawingml/2006/table">
            <a:tbl>
              <a:tblPr/>
              <a:tblGrid>
                <a:gridCol w="557336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1226122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3421769896"/>
                    </a:ext>
                  </a:extLst>
                </a:gridCol>
                <a:gridCol w="762360">
                  <a:extLst>
                    <a:ext uri="{9D8B030D-6E8A-4147-A177-3AD203B41FA5}">
                      <a16:colId xmlns:a16="http://schemas.microsoft.com/office/drawing/2014/main" val="2808469385"/>
                    </a:ext>
                  </a:extLst>
                </a:gridCol>
              </a:tblGrid>
              <a:tr h="3658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최적모델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MAPE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52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  <a:tr h="52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Extra Trees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883226"/>
                  </a:ext>
                </a:extLst>
              </a:tr>
              <a:tr h="520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13G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K Neighbors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Regressor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1590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F93F25D4-62C3-434A-9ECA-5B81FF023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82"/>
              </p:ext>
            </p:extLst>
          </p:nvPr>
        </p:nvGraphicFramePr>
        <p:xfrm>
          <a:off x="4734884" y="2425238"/>
          <a:ext cx="3151506" cy="1926845"/>
        </p:xfrm>
        <a:graphic>
          <a:graphicData uri="http://schemas.openxmlformats.org/drawingml/2006/table">
            <a:tbl>
              <a:tblPr/>
              <a:tblGrid>
                <a:gridCol w="956628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2194878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</a:tblGrid>
              <a:tr h="3853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모니터링 시스템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3853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실링압력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≥ 208kPa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유지 검토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  <a:tr h="3853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실링온도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110℃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초과 시 알림 검토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883226"/>
                  </a:ext>
                </a:extLst>
              </a:tr>
              <a:tr h="3853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쿠킹스팀압력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정밀 압력 제어 시스템 도입 고려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1590"/>
                  </a:ext>
                </a:extLst>
              </a:tr>
              <a:tr h="3853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쿠킹온도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135℃ </a:t>
                      </a:r>
                      <a:r>
                        <a:rPr lang="ko-KR" altLang="en-US" sz="16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초과 시 알림 검토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924047"/>
                  </a:ext>
                </a:extLst>
              </a:tr>
            </a:tbl>
          </a:graphicData>
        </a:graphic>
      </p:graphicFrame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98DA28AE-8040-4E65-95A5-0A0893EA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53637"/>
              </p:ext>
            </p:extLst>
          </p:nvPr>
        </p:nvGraphicFramePr>
        <p:xfrm>
          <a:off x="8550577" y="2425237"/>
          <a:ext cx="2954655" cy="1926844"/>
        </p:xfrm>
        <a:graphic>
          <a:graphicData uri="http://schemas.openxmlformats.org/drawingml/2006/table">
            <a:tbl>
              <a:tblPr/>
              <a:tblGrid>
                <a:gridCol w="896875">
                  <a:extLst>
                    <a:ext uri="{9D8B030D-6E8A-4147-A177-3AD203B41FA5}">
                      <a16:colId xmlns:a16="http://schemas.microsoft.com/office/drawing/2014/main" val="1533121959"/>
                    </a:ext>
                  </a:extLst>
                </a:gridCol>
                <a:gridCol w="2057780">
                  <a:extLst>
                    <a:ext uri="{9D8B030D-6E8A-4147-A177-3AD203B41FA5}">
                      <a16:colId xmlns:a16="http://schemas.microsoft.com/office/drawing/2014/main" val="4262554995"/>
                    </a:ext>
                  </a:extLst>
                </a:gridCol>
              </a:tblGrid>
              <a:tr h="38589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출하 지연 관리 시스템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921108"/>
                  </a:ext>
                </a:extLst>
              </a:tr>
              <a:tr h="15409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RDI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≥ 0.5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프리젠테이션 3 Light" pitchFamily="2" charset="-127"/>
                          <a:ea typeface="프리젠테이션 3 Light" pitchFamily="2" charset="-127"/>
                        </a:rPr>
                        <a:t>초과시 대책 마련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5552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31A935F5-CB6A-4237-8E95-D6E3FF8FD104}"/>
              </a:ext>
            </a:extLst>
          </p:cNvPr>
          <p:cNvSpPr txBox="1"/>
          <p:nvPr/>
        </p:nvSpPr>
        <p:spPr>
          <a:xfrm>
            <a:off x="481317" y="5055013"/>
            <a:ext cx="4120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수요 예측이 비교적 가능한 </a:t>
            </a:r>
            <a:endParaRPr lang="en-US" altLang="ko-KR" sz="20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000" dirty="0" err="1">
                <a:latin typeface="프리젠테이션 3 Light" pitchFamily="2" charset="-127"/>
                <a:ea typeface="프리젠테이션 3 Light" pitchFamily="2" charset="-127"/>
              </a:rPr>
              <a:t>소스류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 품목군의 경우 예측 기반으로 생산하여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</a:p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수요 예측이 어려운 </a:t>
            </a:r>
            <a:r>
              <a:rPr lang="ko-KR" altLang="en-US" sz="2000" dirty="0" err="1">
                <a:latin typeface="프리젠테이션 3 Light" pitchFamily="2" charset="-127"/>
                <a:ea typeface="프리젠테이션 3 Light" pitchFamily="2" charset="-127"/>
              </a:rPr>
              <a:t>간편식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 생산 관리에 집중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1676C6-2C2D-4B84-96AB-E04E79778F8B}"/>
              </a:ext>
            </a:extLst>
          </p:cNvPr>
          <p:cNvSpPr txBox="1"/>
          <p:nvPr/>
        </p:nvSpPr>
        <p:spPr>
          <a:xfrm>
            <a:off x="4472265" y="5055012"/>
            <a:ext cx="3821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특정 공정 변수 모니터링 시스템을</a:t>
            </a:r>
            <a:endParaRPr lang="en-US" altLang="ko-KR" sz="20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강화하여 사전에 리스크를 감지하여</a:t>
            </a:r>
            <a:endParaRPr lang="en-US" altLang="ko-KR" sz="20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공정을 중단함으로써 제품 품질 경쟁력 강화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75628E-E9A3-48AF-8F4D-1BB1196718D8}"/>
              </a:ext>
            </a:extLst>
          </p:cNvPr>
          <p:cNvSpPr txBox="1"/>
          <p:nvPr/>
        </p:nvSpPr>
        <p:spPr>
          <a:xfrm>
            <a:off x="8592304" y="5055011"/>
            <a:ext cx="3119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출하위험지수</a:t>
            </a:r>
            <a:r>
              <a:rPr lang="en-US" altLang="ko-KR" sz="2000" dirty="0">
                <a:latin typeface="프리젠테이션 3 Light" pitchFamily="2" charset="-127"/>
                <a:ea typeface="프리젠테이션 3 Light" pitchFamily="2" charset="-127"/>
              </a:rPr>
              <a:t>(RDI) </a:t>
            </a:r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지표를 활용해</a:t>
            </a:r>
            <a:endParaRPr lang="en-US" altLang="ko-KR" sz="20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병목 현상 및 오류 관리를 통해</a:t>
            </a:r>
            <a:endParaRPr lang="en-US" altLang="ko-KR" sz="20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000" dirty="0">
                <a:latin typeface="프리젠테이션 3 Light" pitchFamily="2" charset="-127"/>
                <a:ea typeface="프리젠테이션 3 Light" pitchFamily="2" charset="-127"/>
              </a:rPr>
              <a:t>출하 지연 사전 대응력 강화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0B84E01-D4EF-45DA-A73A-661F1B0316D8}"/>
              </a:ext>
            </a:extLst>
          </p:cNvPr>
          <p:cNvCxnSpPr/>
          <p:nvPr/>
        </p:nvCxnSpPr>
        <p:spPr>
          <a:xfrm>
            <a:off x="2376465" y="4467828"/>
            <a:ext cx="0" cy="497711"/>
          </a:xfrm>
          <a:prstGeom prst="straightConnector1">
            <a:avLst/>
          </a:prstGeom>
          <a:ln w="381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B856B56D-D9AD-4BDC-968B-F491752C90F9}"/>
              </a:ext>
            </a:extLst>
          </p:cNvPr>
          <p:cNvCxnSpPr/>
          <p:nvPr/>
        </p:nvCxnSpPr>
        <p:spPr>
          <a:xfrm>
            <a:off x="6122804" y="4467828"/>
            <a:ext cx="0" cy="497711"/>
          </a:xfrm>
          <a:prstGeom prst="straightConnector1">
            <a:avLst/>
          </a:prstGeom>
          <a:ln w="381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17BDE747-7A70-4A5C-B5AB-6CB3B9F4494D}"/>
              </a:ext>
            </a:extLst>
          </p:cNvPr>
          <p:cNvCxnSpPr/>
          <p:nvPr/>
        </p:nvCxnSpPr>
        <p:spPr>
          <a:xfrm>
            <a:off x="10152186" y="4467828"/>
            <a:ext cx="0" cy="497711"/>
          </a:xfrm>
          <a:prstGeom prst="straightConnector1">
            <a:avLst/>
          </a:prstGeom>
          <a:ln w="38100"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602A3B0-EEEF-49B3-8D9A-95FAB3942C5F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- 18 -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65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id="{7C12B341-578E-49F5-9FBC-32254C98345B}"/>
              </a:ext>
            </a:extLst>
          </p:cNvPr>
          <p:cNvGrpSpPr/>
          <p:nvPr/>
        </p:nvGrpSpPr>
        <p:grpSpPr>
          <a:xfrm>
            <a:off x="122861" y="361983"/>
            <a:ext cx="1744416" cy="627884"/>
            <a:chOff x="182011" y="693167"/>
            <a:chExt cx="1744416" cy="6278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75A074-B0C9-49C6-9D20-0351F79E0EE8}"/>
                </a:ext>
              </a:extLst>
            </p:cNvPr>
            <p:cNvSpPr txBox="1"/>
            <p:nvPr/>
          </p:nvSpPr>
          <p:spPr>
            <a:xfrm>
              <a:off x="869727" y="791665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2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rPr>
                <a:t>기대효과</a:t>
              </a:r>
              <a:endParaRPr lang="en-US" altLang="ko-KR" sz="2200" b="1" dirty="0">
                <a:latin typeface="프리젠테이션 8 ExtraBold" pitchFamily="2" charset="-127"/>
                <a:ea typeface="프리젠테이션 8 ExtraBold" pitchFamily="2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54" name="화살표: 갈매기형 수장 53">
              <a:extLst>
                <a:ext uri="{FF2B5EF4-FFF2-40B4-BE49-F238E27FC236}">
                  <a16:creationId xmlns:a16="http://schemas.microsoft.com/office/drawing/2014/main" id="{929ABFD5-79E2-402B-B05D-2CD30BEB6977}"/>
                </a:ext>
              </a:extLst>
            </p:cNvPr>
            <p:cNvSpPr/>
            <p:nvPr/>
          </p:nvSpPr>
          <p:spPr>
            <a:xfrm>
              <a:off x="182011" y="693167"/>
              <a:ext cx="687716" cy="627884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482BB85-2FC4-4BCC-8CC4-03D6F1DC9205}"/>
              </a:ext>
            </a:extLst>
          </p:cNvPr>
          <p:cNvGrpSpPr/>
          <p:nvPr/>
        </p:nvGrpSpPr>
        <p:grpSpPr>
          <a:xfrm>
            <a:off x="-9025038" y="0"/>
            <a:ext cx="11412638" cy="6866965"/>
            <a:chOff x="0" y="0"/>
            <a:chExt cx="11412638" cy="686696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B43BC9B-506B-463B-A647-DC37EF9AEAFF}"/>
                </a:ext>
              </a:extLst>
            </p:cNvPr>
            <p:cNvSpPr/>
            <p:nvPr/>
          </p:nvSpPr>
          <p:spPr>
            <a:xfrm>
              <a:off x="0" y="0"/>
              <a:ext cx="11412638" cy="6866965"/>
            </a:xfrm>
            <a:custGeom>
              <a:avLst/>
              <a:gdLst>
                <a:gd name="connsiteX0" fmla="*/ 0 w 12002289"/>
                <a:gd name="connsiteY0" fmla="*/ 0 h 6866965"/>
                <a:gd name="connsiteX1" fmla="*/ 3084894 w 12002289"/>
                <a:gd name="connsiteY1" fmla="*/ 0 h 6866965"/>
                <a:gd name="connsiteX2" fmla="*/ 6866965 w 12002289"/>
                <a:gd name="connsiteY2" fmla="*/ 0 h 6866965"/>
                <a:gd name="connsiteX3" fmla="*/ 12002289 w 12002289"/>
                <a:gd name="connsiteY3" fmla="*/ 0 h 6866965"/>
                <a:gd name="connsiteX4" fmla="*/ 11009629 w 12002289"/>
                <a:gd name="connsiteY4" fmla="*/ 6866965 h 6866965"/>
                <a:gd name="connsiteX5" fmla="*/ 6866965 w 12002289"/>
                <a:gd name="connsiteY5" fmla="*/ 6866965 h 6866965"/>
                <a:gd name="connsiteX6" fmla="*/ 3084894 w 12002289"/>
                <a:gd name="connsiteY6" fmla="*/ 6866965 h 6866965"/>
                <a:gd name="connsiteX7" fmla="*/ 0 w 12002289"/>
                <a:gd name="connsiteY7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2289" h="6866965">
                  <a:moveTo>
                    <a:pt x="0" y="0"/>
                  </a:moveTo>
                  <a:lnTo>
                    <a:pt x="3084894" y="0"/>
                  </a:lnTo>
                  <a:lnTo>
                    <a:pt x="6866965" y="0"/>
                  </a:lnTo>
                  <a:lnTo>
                    <a:pt x="12002289" y="0"/>
                  </a:lnTo>
                  <a:lnTo>
                    <a:pt x="11009629" y="6866965"/>
                  </a:lnTo>
                  <a:lnTo>
                    <a:pt x="6866965" y="6866965"/>
                  </a:lnTo>
                  <a:lnTo>
                    <a:pt x="3084894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9ADBE8E-F8CF-4093-AB34-F7BA08D01799}"/>
                </a:ext>
              </a:extLst>
            </p:cNvPr>
            <p:cNvGrpSpPr/>
            <p:nvPr/>
          </p:nvGrpSpPr>
          <p:grpSpPr>
            <a:xfrm>
              <a:off x="9204673" y="1179019"/>
              <a:ext cx="1306768" cy="3977246"/>
              <a:chOff x="347980" y="1165676"/>
              <a:chExt cx="1306768" cy="3977246"/>
            </a:xfrm>
            <a:grpFill/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B9EFE1-61D3-46F7-939F-C13A2F8DED4B}"/>
                  </a:ext>
                </a:extLst>
              </p:cNvPr>
              <p:cNvSpPr txBox="1"/>
              <p:nvPr/>
            </p:nvSpPr>
            <p:spPr>
              <a:xfrm>
                <a:off x="724833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#4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E3250F-5716-4B91-BB43-D818BA5110FE}"/>
                  </a:ext>
                </a:extLst>
              </p:cNvPr>
              <p:cNvSpPr txBox="1"/>
              <p:nvPr/>
            </p:nvSpPr>
            <p:spPr>
              <a:xfrm>
                <a:off x="347980" y="3942593"/>
                <a:ext cx="1306768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개선안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r>
                  <a:rPr lang="en-US" altLang="ko-KR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&amp;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소감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3A3CA4D-7800-434E-8417-BF2B1129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" y="2429409"/>
            <a:ext cx="1620958" cy="110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8C2BEC1-36BC-4FA4-A0F7-647C877D8CE3}"/>
              </a:ext>
            </a:extLst>
          </p:cNvPr>
          <p:cNvSpPr/>
          <p:nvPr/>
        </p:nvSpPr>
        <p:spPr>
          <a:xfrm>
            <a:off x="3340757" y="1526872"/>
            <a:ext cx="1642600" cy="495471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생산 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76B9E28-6DF6-47EA-8644-3EE8E8349008}"/>
              </a:ext>
            </a:extLst>
          </p:cNvPr>
          <p:cNvSpPr/>
          <p:nvPr/>
        </p:nvSpPr>
        <p:spPr>
          <a:xfrm>
            <a:off x="6391846" y="1525885"/>
            <a:ext cx="1642600" cy="495471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품질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E2FFB2E-5238-48AB-ABFE-41190BE27135}"/>
              </a:ext>
            </a:extLst>
          </p:cNvPr>
          <p:cNvSpPr/>
          <p:nvPr/>
        </p:nvSpPr>
        <p:spPr>
          <a:xfrm>
            <a:off x="9442936" y="1525885"/>
            <a:ext cx="1642600" cy="495471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납기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AD634-11BC-4F2A-9B46-F024A61689DF}"/>
              </a:ext>
            </a:extLst>
          </p:cNvPr>
          <p:cNvSpPr txBox="1"/>
          <p:nvPr/>
        </p:nvSpPr>
        <p:spPr>
          <a:xfrm>
            <a:off x="2647392" y="2601718"/>
            <a:ext cx="3029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예측 기반 생산계획 시스템 도입으로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수요 예측이 가능한 품목에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필요한 관리 인력 등을 최적화해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수요 예측이 불규칙한 </a:t>
            </a:r>
            <a:r>
              <a:rPr lang="ko-KR" altLang="en-US" dirty="0" err="1">
                <a:latin typeface="프리젠테이션 4 Regular" pitchFamily="2" charset="-127"/>
                <a:ea typeface="프리젠테이션 4 Regular" pitchFamily="2" charset="-127"/>
              </a:rPr>
              <a:t>간편식</a:t>
            </a:r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 생산에 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집중관리 가능해질 것이라 기대됨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0ADF6-D384-46CF-98AA-E245BEDDCBED}"/>
              </a:ext>
            </a:extLst>
          </p:cNvPr>
          <p:cNvSpPr txBox="1"/>
          <p:nvPr/>
        </p:nvSpPr>
        <p:spPr>
          <a:xfrm>
            <a:off x="2564623" y="4658421"/>
            <a:ext cx="310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간편식의 경우 </a:t>
            </a:r>
            <a:r>
              <a:rPr lang="ko-KR" altLang="en-US" dirty="0" err="1">
                <a:latin typeface="프리젠테이션 4 Regular" pitchFamily="2" charset="-127"/>
                <a:ea typeface="프리젠테이션 4 Regular" pitchFamily="2" charset="-127"/>
              </a:rPr>
              <a:t>시장트렌드에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영향을 받는 경우가 많으므로</a:t>
            </a:r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,</a:t>
            </a: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시계열 분석이나 소비자 동향파악이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추가적으로 필요할 것이라 사료됨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4FF17-A43A-4701-B66B-674A78D90942}"/>
              </a:ext>
            </a:extLst>
          </p:cNvPr>
          <p:cNvSpPr txBox="1"/>
          <p:nvPr/>
        </p:nvSpPr>
        <p:spPr>
          <a:xfrm>
            <a:off x="5820883" y="2878717"/>
            <a:ext cx="291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불량 리스크 모니터링 시스템 도입해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생산 과부하로 인한 공정 오류 줄여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 제품 불량 감소가 기대됨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9A8C0-31C3-4248-A45B-0EDEC9485D21}"/>
              </a:ext>
            </a:extLst>
          </p:cNvPr>
          <p:cNvSpPr txBox="1"/>
          <p:nvPr/>
        </p:nvSpPr>
        <p:spPr>
          <a:xfrm>
            <a:off x="6111257" y="4663158"/>
            <a:ext cx="246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간편식의 경우</a:t>
            </a:r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온도와 압력이 맛에 상당한 영향을 미치므로</a:t>
            </a:r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공정변수별 생산라인 최적화가 필요할 것이라 사료됨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13735-E8E3-4596-A328-F5B7E2F0503F}"/>
              </a:ext>
            </a:extLst>
          </p:cNvPr>
          <p:cNvSpPr txBox="1"/>
          <p:nvPr/>
        </p:nvSpPr>
        <p:spPr>
          <a:xfrm>
            <a:off x="8879910" y="2740217"/>
            <a:ext cx="2768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출하위험지수를 통해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납기 지연에 영향을 주는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생산라인</a:t>
            </a:r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, </a:t>
            </a:r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작업장을 파악해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문제 원인 파악 도움이 기대됨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64E001-C9B1-494F-A5B9-1EF4AF198009}"/>
              </a:ext>
            </a:extLst>
          </p:cNvPr>
          <p:cNvSpPr txBox="1"/>
          <p:nvPr/>
        </p:nvSpPr>
        <p:spPr>
          <a:xfrm>
            <a:off x="8803847" y="4454952"/>
            <a:ext cx="2920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프리젠테이션 4 Regular" pitchFamily="2" charset="-127"/>
                <a:ea typeface="프리젠테이션 4 Regular" pitchFamily="2" charset="-127"/>
              </a:rPr>
              <a:t>간편식</a:t>
            </a:r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 시장은 현재 </a:t>
            </a:r>
            <a:r>
              <a:rPr lang="ko-KR" altLang="en-US" dirty="0" err="1">
                <a:latin typeface="프리젠테이션 4 Regular" pitchFamily="2" charset="-127"/>
                <a:ea typeface="프리젠테이션 4 Regular" pitchFamily="2" charset="-127"/>
              </a:rPr>
              <a:t>레드오션으로</a:t>
            </a:r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,</a:t>
            </a: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납기일 준수가 거래처 신뢰도에 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상당한 영향을 미치므로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수주데이터와 오류데이터의 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연관성을 파악할 수 있는 </a:t>
            </a:r>
            <a:endParaRPr lang="en-US" altLang="ko-KR" dirty="0">
              <a:latin typeface="프리젠테이션 4 Regular" pitchFamily="2" charset="-127"/>
              <a:ea typeface="프리젠테이션 4 Regular" pitchFamily="2" charset="-127"/>
            </a:endParaRPr>
          </a:p>
          <a:p>
            <a:pPr algn="ctr"/>
            <a:r>
              <a:rPr lang="ko-KR" altLang="en-US" dirty="0">
                <a:latin typeface="프리젠테이션 4 Regular" pitchFamily="2" charset="-127"/>
                <a:ea typeface="프리젠테이션 4 Regular" pitchFamily="2" charset="-127"/>
              </a:rPr>
              <a:t>데이터 관리가 필요할 것이라 사료됨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10FD1-943A-4D20-A61B-83A2CC247747}"/>
              </a:ext>
            </a:extLst>
          </p:cNvPr>
          <p:cNvSpPr txBox="1"/>
          <p:nvPr/>
        </p:nvSpPr>
        <p:spPr>
          <a:xfrm>
            <a:off x="5748790" y="644136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- 19 -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4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83226A-7FDC-4CC2-AD50-5088F58B19B2}"/>
              </a:ext>
            </a:extLst>
          </p:cNvPr>
          <p:cNvSpPr txBox="1"/>
          <p:nvPr/>
        </p:nvSpPr>
        <p:spPr>
          <a:xfrm>
            <a:off x="2943535" y="2497976"/>
            <a:ext cx="63049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500" dirty="0">
                <a:latin typeface="프리젠테이션 9 Black" pitchFamily="2" charset="-127"/>
                <a:ea typeface="프리젠테이션 9 Black" pitchFamily="2" charset="-127"/>
              </a:rPr>
              <a:t>감사합니다</a:t>
            </a:r>
            <a:r>
              <a:rPr lang="en-US" altLang="ko-KR" sz="11500" dirty="0">
                <a:latin typeface="프리젠테이션 9 Black" pitchFamily="2" charset="-127"/>
                <a:ea typeface="프리젠테이션 9 Black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25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차트 20">
            <a:extLst>
              <a:ext uri="{FF2B5EF4-FFF2-40B4-BE49-F238E27FC236}">
                <a16:creationId xmlns:a16="http://schemas.microsoft.com/office/drawing/2014/main" id="{557E7BE3-C23B-4386-A332-9BFC5252F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156425"/>
              </p:ext>
            </p:extLst>
          </p:nvPr>
        </p:nvGraphicFramePr>
        <p:xfrm>
          <a:off x="7478512" y="3251811"/>
          <a:ext cx="4447210" cy="282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BB55A4B9-CAF0-4BAB-BBFA-4569FFDCA441}"/>
              </a:ext>
            </a:extLst>
          </p:cNvPr>
          <p:cNvGrpSpPr/>
          <p:nvPr/>
        </p:nvGrpSpPr>
        <p:grpSpPr>
          <a:xfrm>
            <a:off x="357667" y="1165676"/>
            <a:ext cx="1163041" cy="3655174"/>
            <a:chOff x="357667" y="1165676"/>
            <a:chExt cx="1163041" cy="36551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1DC244-0E5B-4453-8C85-5B66959D8202}"/>
                </a:ext>
              </a:extLst>
            </p:cNvPr>
            <p:cNvSpPr txBox="1"/>
            <p:nvPr/>
          </p:nvSpPr>
          <p:spPr>
            <a:xfrm>
              <a:off x="526680" y="1165676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#1</a:t>
              </a:r>
              <a:endParaRPr lang="ko-KR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5D4368E-DAC1-47C7-9AA5-262083E3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816" y="2579718"/>
              <a:ext cx="1110892" cy="11108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74E959-75A7-455D-A7DF-BAA43A135807}"/>
                </a:ext>
              </a:extLst>
            </p:cNvPr>
            <p:cNvSpPr txBox="1"/>
            <p:nvPr/>
          </p:nvSpPr>
          <p:spPr>
            <a:xfrm>
              <a:off x="357667" y="41129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rPr>
                <a:t>개요</a:t>
              </a:r>
              <a:endParaRPr lang="en-US" altLang="ko-KR" sz="4000" dirty="0">
                <a:solidFill>
                  <a:schemeClr val="bg1"/>
                </a:solidFill>
                <a:latin typeface="프리젠테이션 9 Black" pitchFamily="2" charset="-127"/>
                <a:ea typeface="프리젠테이션 9 Black" pitchFamily="2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717C856A-6ED7-47AD-A313-92C685ABE4A7}"/>
              </a:ext>
            </a:extLst>
          </p:cNvPr>
          <p:cNvGrpSpPr/>
          <p:nvPr/>
        </p:nvGrpSpPr>
        <p:grpSpPr>
          <a:xfrm>
            <a:off x="-679580" y="-8965"/>
            <a:ext cx="3057453" cy="6866965"/>
            <a:chOff x="1" y="0"/>
            <a:chExt cx="3057453" cy="68669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67F69A8F-2022-45AD-8B56-C2CB61BFED24}"/>
                </a:ext>
              </a:extLst>
            </p:cNvPr>
            <p:cNvSpPr/>
            <p:nvPr/>
          </p:nvSpPr>
          <p:spPr>
            <a:xfrm>
              <a:off x="1" y="0"/>
              <a:ext cx="3057453" cy="6866965"/>
            </a:xfrm>
            <a:custGeom>
              <a:avLst/>
              <a:gdLst>
                <a:gd name="connsiteX0" fmla="*/ 0 w 3057453"/>
                <a:gd name="connsiteY0" fmla="*/ 0 h 6866965"/>
                <a:gd name="connsiteX1" fmla="*/ 3057453 w 3057453"/>
                <a:gd name="connsiteY1" fmla="*/ 0 h 6866965"/>
                <a:gd name="connsiteX2" fmla="*/ 2113561 w 3057453"/>
                <a:gd name="connsiteY2" fmla="*/ 6866965 h 6866965"/>
                <a:gd name="connsiteX3" fmla="*/ 0 w 3057453"/>
                <a:gd name="connsiteY3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7453" h="6866965">
                  <a:moveTo>
                    <a:pt x="0" y="0"/>
                  </a:moveTo>
                  <a:lnTo>
                    <a:pt x="3057453" y="0"/>
                  </a:lnTo>
                  <a:lnTo>
                    <a:pt x="2113561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49CB3C05-1528-4E1E-876C-80CBE9206E56}"/>
                </a:ext>
              </a:extLst>
            </p:cNvPr>
            <p:cNvGrpSpPr/>
            <p:nvPr/>
          </p:nvGrpSpPr>
          <p:grpSpPr>
            <a:xfrm>
              <a:off x="965263" y="1179019"/>
              <a:ext cx="1028119" cy="3997707"/>
              <a:chOff x="375724" y="1165676"/>
              <a:chExt cx="1028119" cy="3997707"/>
            </a:xfrm>
            <a:grpFill/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5C68149-C79F-486B-B752-C958F0551D2A}"/>
                  </a:ext>
                </a:extLst>
              </p:cNvPr>
              <p:cNvSpPr txBox="1"/>
              <p:nvPr/>
            </p:nvSpPr>
            <p:spPr>
              <a:xfrm>
                <a:off x="526680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#1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72B03A2-0C9E-45CE-A83C-785426131B69}"/>
                  </a:ext>
                </a:extLst>
              </p:cNvPr>
              <p:cNvSpPr txBox="1"/>
              <p:nvPr/>
            </p:nvSpPr>
            <p:spPr>
              <a:xfrm>
                <a:off x="375724" y="3963054"/>
                <a:ext cx="902811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추진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배경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59B15680-5B11-4C51-A519-4330598B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7" y="2221438"/>
            <a:ext cx="832005" cy="15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3407AEFB-A6A1-4C82-83A7-8865B3A7F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49854"/>
              </p:ext>
            </p:extLst>
          </p:nvPr>
        </p:nvGraphicFramePr>
        <p:xfrm>
          <a:off x="2689603" y="2031487"/>
          <a:ext cx="8774900" cy="1192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4900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err="1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간편식</a:t>
                      </a: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(Home Meal Replacement : HMR)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이란</a:t>
                      </a: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?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79577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가정 외에서 생산된 제품으로써 조리 또는 </a:t>
                      </a:r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반조리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형태로 바로 먹거나 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간단 조리를 통해 기존 가정 식사를 대체할 수 있는 간편식을 일컫는다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.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480BD552-541F-49D1-92C7-076573966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364636"/>
              </p:ext>
            </p:extLst>
          </p:nvPr>
        </p:nvGraphicFramePr>
        <p:xfrm>
          <a:off x="2153755" y="3362606"/>
          <a:ext cx="3154035" cy="282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3DC3C64D-FF31-4AD6-BE2E-4315D37B4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533112"/>
              </p:ext>
            </p:extLst>
          </p:nvPr>
        </p:nvGraphicFramePr>
        <p:xfrm>
          <a:off x="5054651" y="3380877"/>
          <a:ext cx="2906268" cy="281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F8725F0-F40F-4D36-ADA2-A636AEA93238}"/>
              </a:ext>
            </a:extLst>
          </p:cNvPr>
          <p:cNvSpPr txBox="1"/>
          <p:nvPr/>
        </p:nvSpPr>
        <p:spPr>
          <a:xfrm>
            <a:off x="7794363" y="6136141"/>
            <a:ext cx="4283298" cy="3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※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식품산업통계정보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, 2024 </a:t>
            </a:r>
            <a:r>
              <a:rPr lang="ko-KR" altLang="en-US" sz="1400" dirty="0" err="1">
                <a:latin typeface="프리젠테이션 3 Light" pitchFamily="2" charset="-127"/>
                <a:ea typeface="프리젠테이션 3 Light" pitchFamily="2" charset="-127"/>
              </a:rPr>
              <a:t>간편식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 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-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가공식품 세분시장 현황 보고서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951405-0EC4-489B-AA1E-E1EA58AD9A3F}"/>
              </a:ext>
            </a:extLst>
          </p:cNvPr>
          <p:cNvSpPr txBox="1"/>
          <p:nvPr/>
        </p:nvSpPr>
        <p:spPr>
          <a:xfrm>
            <a:off x="2377873" y="6136141"/>
            <a:ext cx="235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※ </a:t>
            </a:r>
            <a:r>
              <a:rPr lang="ko-KR" altLang="en-US" sz="1400" dirty="0" err="1">
                <a:latin typeface="프리젠테이션 3 Light" pitchFamily="2" charset="-127"/>
                <a:ea typeface="프리젠테이션 3 Light" pitchFamily="2" charset="-127"/>
              </a:rPr>
              <a:t>한국농수산식품유통공사</a:t>
            </a:r>
            <a:endParaRPr lang="ko-KR" altLang="en-US" sz="14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4EF7C-5AB2-4AD6-B291-77F8A4FDA7FC}"/>
              </a:ext>
            </a:extLst>
          </p:cNvPr>
          <p:cNvSpPr txBox="1"/>
          <p:nvPr/>
        </p:nvSpPr>
        <p:spPr>
          <a:xfrm>
            <a:off x="5119475" y="6145285"/>
            <a:ext cx="235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※ </a:t>
            </a:r>
            <a:r>
              <a:rPr lang="ko-KR" altLang="en-US" sz="1400" dirty="0" err="1">
                <a:latin typeface="프리젠테이션 3 Light" pitchFamily="2" charset="-127"/>
                <a:ea typeface="프리젠테이션 3 Light" pitchFamily="2" charset="-127"/>
              </a:rPr>
              <a:t>서울국제간편식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HMR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전시회</a:t>
            </a:r>
          </a:p>
        </p:txBody>
      </p:sp>
      <p:graphicFrame>
        <p:nvGraphicFramePr>
          <p:cNvPr id="23" name="표 9">
            <a:extLst>
              <a:ext uri="{FF2B5EF4-FFF2-40B4-BE49-F238E27FC236}">
                <a16:creationId xmlns:a16="http://schemas.microsoft.com/office/drawing/2014/main" id="{34DF3661-E0E5-4A61-A324-19095CE85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72525"/>
              </p:ext>
            </p:extLst>
          </p:nvPr>
        </p:nvGraphicFramePr>
        <p:xfrm>
          <a:off x="2689603" y="342716"/>
          <a:ext cx="8774900" cy="15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4900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246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1</a:t>
                      </a:r>
                      <a:r>
                        <a:rPr lang="ko-KR" altLang="en-US" sz="2200" b="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인 가구 시대</a:t>
                      </a:r>
                      <a:r>
                        <a:rPr lang="en-US" altLang="ko-KR" sz="2200" b="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, </a:t>
                      </a:r>
                      <a:r>
                        <a:rPr lang="ko-KR" altLang="en-US" sz="2200" b="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성장하는 </a:t>
                      </a:r>
                      <a:r>
                        <a:rPr lang="ko-KR" altLang="en-US" sz="2200" b="0" dirty="0" err="1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간편식</a:t>
                      </a:r>
                      <a:r>
                        <a:rPr lang="ko-KR" altLang="en-US" sz="2200" b="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 시장</a:t>
                      </a:r>
                      <a:endParaRPr lang="ko-KR" alt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114182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최근 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1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인 가구 </a:t>
                      </a:r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간편식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인기 증가함에 따라 </a:t>
                      </a:r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간편식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시장 수요가 점점 확대되고 있음</a:t>
                      </a: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간편함이 가장 큰 장점으로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소비자들은 간편하고 맛있는 간편식의 기대가 점점 높아지고 있음 </a:t>
                      </a:r>
                    </a:p>
                    <a:p>
                      <a:pPr algn="ctr"/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간편식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시장이 성장함에 따라 제조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유통 업체들의  경쟁이 치열해지고 있음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04681E0-EB40-48A2-8200-38E8A80F28E3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- 1 -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D8F61CB7-BB2A-4B78-B2D9-B29DEF7F042A}"/>
              </a:ext>
            </a:extLst>
          </p:cNvPr>
          <p:cNvGrpSpPr/>
          <p:nvPr/>
        </p:nvGrpSpPr>
        <p:grpSpPr>
          <a:xfrm>
            <a:off x="640725" y="378943"/>
            <a:ext cx="3021748" cy="800219"/>
            <a:chOff x="640725" y="378943"/>
            <a:chExt cx="3021748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3021748" cy="800219"/>
              <a:chOff x="182011" y="605499"/>
              <a:chExt cx="3021748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235833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국내 </a:t>
                </a:r>
                <a:r>
                  <a:rPr lang="ko-KR" altLang="en-US" sz="2300" b="1" dirty="0" err="1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간편식</a:t>
                </a:r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 시장 추이</a:t>
                </a: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654EB851-9424-481F-901F-26C17620952A}"/>
                </a:ext>
              </a:extLst>
            </p:cNvPr>
            <p:cNvSpPr/>
            <p:nvPr/>
          </p:nvSpPr>
          <p:spPr>
            <a:xfrm>
              <a:off x="1364004" y="417215"/>
              <a:ext cx="1123164" cy="361837"/>
            </a:xfrm>
            <a:prstGeom prst="round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추진 배경</a:t>
              </a: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C8726D3-8F89-45E3-BE45-87785122CD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2188" y="-1158614"/>
            <a:ext cx="9278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E7EFAE-8335-4367-88A1-F16D59DFD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296" y="11465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517D29-4D85-4352-A0DB-6A489A6C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133DA0AE-620F-4380-8364-BBF75863A456}"/>
              </a:ext>
            </a:extLst>
          </p:cNvPr>
          <p:cNvSpPr/>
          <p:nvPr/>
        </p:nvSpPr>
        <p:spPr>
          <a:xfrm>
            <a:off x="9030396" y="4365934"/>
            <a:ext cx="245104" cy="38599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56F2D0-CB08-4A78-8FE8-2555964E65FD}"/>
              </a:ext>
            </a:extLst>
          </p:cNvPr>
          <p:cNvSpPr txBox="1"/>
          <p:nvPr/>
        </p:nvSpPr>
        <p:spPr>
          <a:xfrm>
            <a:off x="6859224" y="4931124"/>
            <a:ext cx="458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프리젠테이션 3 Light" pitchFamily="2" charset="-127"/>
                <a:ea typeface="프리젠테이션 3 Light" pitchFamily="2" charset="-127"/>
              </a:rPr>
              <a:t>즉석조리식품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과 </a:t>
            </a:r>
            <a:r>
              <a:rPr lang="ko-KR" altLang="en-US" sz="2400" b="1" dirty="0">
                <a:latin typeface="프리젠테이션 3 Light" pitchFamily="2" charset="-127"/>
                <a:ea typeface="프리젠테이션 3 Light" pitchFamily="2" charset="-127"/>
              </a:rPr>
              <a:t>즉석섭취식품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이 </a:t>
            </a:r>
            <a:endParaRPr lang="en-US" altLang="ko-KR" sz="2400" dirty="0">
              <a:latin typeface="프리젠테이션 3 Light" pitchFamily="2" charset="-127"/>
              <a:ea typeface="프리젠테이션 3 Light" pitchFamily="2" charset="-127"/>
            </a:endParaRPr>
          </a:p>
          <a:p>
            <a:pPr algn="ctr"/>
            <a:r>
              <a:rPr lang="ko-KR" altLang="en-US" sz="2400" dirty="0" err="1">
                <a:latin typeface="프리젠테이션 3 Light" pitchFamily="2" charset="-127"/>
                <a:ea typeface="프리젠테이션 3 Light" pitchFamily="2" charset="-127"/>
              </a:rPr>
              <a:t>간편식</a:t>
            </a:r>
            <a:r>
              <a:rPr lang="ko-KR" altLang="en-US" sz="2400" dirty="0">
                <a:latin typeface="프리젠테이션 3 Light" pitchFamily="2" charset="-127"/>
                <a:ea typeface="프리젠테이션 3 Light" pitchFamily="2" charset="-127"/>
              </a:rPr>
              <a:t> 생산실적에서 높은 비중을 차지</a:t>
            </a:r>
            <a:endParaRPr lang="en-US" altLang="ko-KR" sz="24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graphicFrame>
        <p:nvGraphicFramePr>
          <p:cNvPr id="24" name="표 9">
            <a:extLst>
              <a:ext uri="{FF2B5EF4-FFF2-40B4-BE49-F238E27FC236}">
                <a16:creationId xmlns:a16="http://schemas.microsoft.com/office/drawing/2014/main" id="{35660FE7-3DFD-4796-AD5B-70EFEE652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26326"/>
              </p:ext>
            </p:extLst>
          </p:nvPr>
        </p:nvGraphicFramePr>
        <p:xfrm>
          <a:off x="631634" y="1559374"/>
          <a:ext cx="5583971" cy="4149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714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187532238"/>
                    </a:ext>
                  </a:extLst>
                </a:gridCol>
                <a:gridCol w="1666758">
                  <a:extLst>
                    <a:ext uri="{9D8B030D-6E8A-4147-A177-3AD203B41FA5}">
                      <a16:colId xmlns:a16="http://schemas.microsoft.com/office/drawing/2014/main" val="4205952797"/>
                    </a:ext>
                  </a:extLst>
                </a:gridCol>
                <a:gridCol w="1689904">
                  <a:extLst>
                    <a:ext uri="{9D8B030D-6E8A-4147-A177-3AD203B41FA5}">
                      <a16:colId xmlns:a16="http://schemas.microsoft.com/office/drawing/2014/main" val="2870475119"/>
                    </a:ext>
                  </a:extLst>
                </a:gridCol>
              </a:tblGrid>
              <a:tr h="351102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간편식</a:t>
                      </a: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정의 및 분류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정의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종류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간편조리세트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RTP 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(Ready to Prepare)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조리되지 않은 식재료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조리 쉽게 소분한 상품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밀키트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밀프렙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441240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신선편의식품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단순 전처리로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세정된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식재료 상품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샐러드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새싹채소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512713"/>
                  </a:ext>
                </a:extLst>
              </a:tr>
              <a:tr h="8617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즉석섭취식품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RTE 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(Ready to Eat)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구매 후 바로 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취식이 가능한 상품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김밥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햄버거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샌드위치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도시락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078366"/>
                  </a:ext>
                </a:extLst>
              </a:tr>
              <a:tr h="86179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즉석조리식품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RTH 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(Ready to Heat)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간단한 가열 후 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먹을 수 있는 상품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햇반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즉석죽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레트로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카레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짜장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55031"/>
                  </a:ext>
                </a:extLst>
              </a:tr>
              <a:tr h="861795">
                <a:tc vMerge="1">
                  <a:txBody>
                    <a:bodyPr/>
                    <a:lstStyle/>
                    <a:p>
                      <a:pPr algn="ctr"/>
                      <a:endParaRPr lang="ko-KR" altLang="en-US" sz="18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RTC 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(Ready to Cook)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간단한 조리 후 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먹을 수 있는 상품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냉동만두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냉동볶음밥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즉석국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즉석탕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2263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CBF066A-6559-49F6-840B-1635337CC413}"/>
              </a:ext>
            </a:extLst>
          </p:cNvPr>
          <p:cNvSpPr txBox="1"/>
          <p:nvPr/>
        </p:nvSpPr>
        <p:spPr>
          <a:xfrm>
            <a:off x="533248" y="5796612"/>
            <a:ext cx="585018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※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식품공전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식품의약품안전처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최종 고시일 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2024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년 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5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월 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17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일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, </a:t>
            </a:r>
            <a:r>
              <a:rPr lang="ko-KR" altLang="en-US" sz="1400" dirty="0" err="1">
                <a:latin typeface="프리젠테이션 3 Light" pitchFamily="2" charset="-127"/>
                <a:ea typeface="프리젠테이션 3 Light" pitchFamily="2" charset="-127"/>
              </a:rPr>
              <a:t>식품공전해설서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, 2019.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참조</a:t>
            </a:r>
          </a:p>
        </p:txBody>
      </p:sp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3F6A09C2-B546-40B2-AC03-EE4B437F7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326408"/>
              </p:ext>
            </p:extLst>
          </p:nvPr>
        </p:nvGraphicFramePr>
        <p:xfrm>
          <a:off x="5939250" y="1631108"/>
          <a:ext cx="3637057" cy="25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차트 26">
            <a:extLst>
              <a:ext uri="{FF2B5EF4-FFF2-40B4-BE49-F238E27FC236}">
                <a16:creationId xmlns:a16="http://schemas.microsoft.com/office/drawing/2014/main" id="{EA3AB370-4496-4297-B151-9007CD741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926855"/>
              </p:ext>
            </p:extLst>
          </p:nvPr>
        </p:nvGraphicFramePr>
        <p:xfrm>
          <a:off x="8549863" y="1559374"/>
          <a:ext cx="3637057" cy="257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955462-6F72-4D54-B0C7-CD69D21C7FF6}"/>
              </a:ext>
            </a:extLst>
          </p:cNvPr>
          <p:cNvSpPr txBox="1"/>
          <p:nvPr/>
        </p:nvSpPr>
        <p:spPr>
          <a:xfrm>
            <a:off x="7322831" y="167368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간편조리세트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E6586C-48A1-4976-BBCE-98FDB8CBD6B9}"/>
              </a:ext>
            </a:extLst>
          </p:cNvPr>
          <p:cNvSpPr txBox="1"/>
          <p:nvPr/>
        </p:nvSpPr>
        <p:spPr>
          <a:xfrm>
            <a:off x="6594638" y="175391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신선편의식품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A8954-EFAA-4654-A37B-31DE760CF126}"/>
              </a:ext>
            </a:extLst>
          </p:cNvPr>
          <p:cNvSpPr txBox="1"/>
          <p:nvPr/>
        </p:nvSpPr>
        <p:spPr>
          <a:xfrm>
            <a:off x="6315139" y="3589056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즉석섭취식품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1A722A-3B8C-43FF-9EA6-1653C3746BF8}"/>
              </a:ext>
            </a:extLst>
          </p:cNvPr>
          <p:cNvSpPr txBox="1"/>
          <p:nvPr/>
        </p:nvSpPr>
        <p:spPr>
          <a:xfrm>
            <a:off x="8549863" y="225523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즉석조리식품</a:t>
            </a:r>
            <a:endParaRPr lang="en-US" altLang="ko-KR" sz="1200" b="1" dirty="0">
              <a:latin typeface="프리젠테이션 2 ExtraLight" pitchFamily="2" charset="-127"/>
              <a:ea typeface="프리젠테이션 2 ExtraLight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3E88EB-DD42-4E77-8339-5D4A72F6E8B8}"/>
              </a:ext>
            </a:extLst>
          </p:cNvPr>
          <p:cNvSpPr txBox="1"/>
          <p:nvPr/>
        </p:nvSpPr>
        <p:spPr>
          <a:xfrm>
            <a:off x="11166833" y="225523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즉석조리식품</a:t>
            </a:r>
            <a:endParaRPr lang="en-US" altLang="ko-KR" sz="1200" b="1" dirty="0">
              <a:latin typeface="프리젠테이션 2 ExtraLight" pitchFamily="2" charset="-127"/>
              <a:ea typeface="프리젠테이션 2 ExtraLight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F92FFC-A695-488F-917A-3FFE62F9C4D3}"/>
              </a:ext>
            </a:extLst>
          </p:cNvPr>
          <p:cNvSpPr txBox="1"/>
          <p:nvPr/>
        </p:nvSpPr>
        <p:spPr>
          <a:xfrm>
            <a:off x="9152948" y="3645945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즉석섭취식품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061BBB-7CF5-4A40-842C-E45069070D6F}"/>
              </a:ext>
            </a:extLst>
          </p:cNvPr>
          <p:cNvSpPr txBox="1"/>
          <p:nvPr/>
        </p:nvSpPr>
        <p:spPr>
          <a:xfrm>
            <a:off x="10136382" y="1610358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간편조리세트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8B198B-6F99-450E-AF5C-BBC293D25C14}"/>
              </a:ext>
            </a:extLst>
          </p:cNvPr>
          <p:cNvSpPr txBox="1"/>
          <p:nvPr/>
        </p:nvSpPr>
        <p:spPr>
          <a:xfrm>
            <a:off x="9331680" y="1673682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>
                <a:latin typeface="프리젠테이션 2 ExtraLight" pitchFamily="2" charset="-127"/>
                <a:ea typeface="프리젠테이션 2 ExtraLight" pitchFamily="2" charset="-127"/>
              </a:rPr>
              <a:t>신선편의식품</a:t>
            </a:r>
            <a:endParaRPr lang="ko-KR" altLang="en-US" sz="1200" b="1" dirty="0">
              <a:latin typeface="프리젠테이션 2 ExtraLight" pitchFamily="2" charset="-127"/>
              <a:ea typeface="프리젠테이션 2 ExtraLight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288598-0DD8-46B3-8469-F1CC5064F6C6}"/>
              </a:ext>
            </a:extLst>
          </p:cNvPr>
          <p:cNvSpPr txBox="1"/>
          <p:nvPr/>
        </p:nvSpPr>
        <p:spPr>
          <a:xfrm>
            <a:off x="7273045" y="261497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생산액</a:t>
            </a:r>
            <a:endParaRPr lang="en-US" altLang="ko-KR" sz="1200" b="1" dirty="0">
              <a:latin typeface="프리젠테이션 2 ExtraLight" pitchFamily="2" charset="-127"/>
              <a:ea typeface="프리젠테이션 2 ExtraLight" pitchFamily="2" charset="-127"/>
            </a:endParaRPr>
          </a:p>
          <a:p>
            <a:pPr algn="ctr"/>
            <a:r>
              <a:rPr lang="en-US" altLang="ko-KR" sz="1200" b="1" dirty="0">
                <a:latin typeface="프리젠테이션 2 ExtraLight" pitchFamily="2" charset="-127"/>
                <a:ea typeface="프리젠테이션 2 ExtraLight" pitchFamily="2" charset="-127"/>
              </a:rPr>
              <a:t>5</a:t>
            </a:r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조 </a:t>
            </a:r>
            <a:r>
              <a:rPr lang="en-US" altLang="ko-KR" sz="1200" b="1" dirty="0">
                <a:latin typeface="프리젠테이션 2 ExtraLight" pitchFamily="2" charset="-127"/>
                <a:ea typeface="프리젠테이션 2 ExtraLight" pitchFamily="2" charset="-127"/>
              </a:rPr>
              <a:t>1,722</a:t>
            </a:r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억 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93CAD-7C93-4FE4-8932-83222F44EA18}"/>
              </a:ext>
            </a:extLst>
          </p:cNvPr>
          <p:cNvSpPr txBox="1"/>
          <p:nvPr/>
        </p:nvSpPr>
        <p:spPr>
          <a:xfrm>
            <a:off x="9821350" y="2614974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출하액</a:t>
            </a:r>
            <a:endParaRPr lang="en-US" altLang="ko-KR" sz="1200" b="1" dirty="0">
              <a:latin typeface="프리젠테이션 2 ExtraLight" pitchFamily="2" charset="-127"/>
              <a:ea typeface="프리젠테이션 2 ExtraLight" pitchFamily="2" charset="-127"/>
            </a:endParaRPr>
          </a:p>
          <a:p>
            <a:pPr algn="ctr"/>
            <a:r>
              <a:rPr lang="en-US" altLang="ko-KR" sz="1200" b="1" dirty="0">
                <a:latin typeface="프리젠테이션 2 ExtraLight" pitchFamily="2" charset="-127"/>
                <a:ea typeface="프리젠테이션 2 ExtraLight" pitchFamily="2" charset="-127"/>
              </a:rPr>
              <a:t>5</a:t>
            </a:r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조 </a:t>
            </a:r>
            <a:r>
              <a:rPr lang="en-US" altLang="ko-KR" sz="1200" b="1" dirty="0">
                <a:latin typeface="프리젠테이션 2 ExtraLight" pitchFamily="2" charset="-127"/>
                <a:ea typeface="프리젠테이션 2 ExtraLight" pitchFamily="2" charset="-127"/>
              </a:rPr>
              <a:t>2,222</a:t>
            </a:r>
            <a:r>
              <a:rPr lang="ko-KR" altLang="en-US" sz="1200" b="1" dirty="0">
                <a:latin typeface="프리젠테이션 2 ExtraLight" pitchFamily="2" charset="-127"/>
                <a:ea typeface="프리젠테이션 2 ExtraLight" pitchFamily="2" charset="-127"/>
              </a:rPr>
              <a:t>억 원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25F2F0-8F47-4627-8BA4-623680D49671}"/>
              </a:ext>
            </a:extLst>
          </p:cNvPr>
          <p:cNvSpPr txBox="1"/>
          <p:nvPr/>
        </p:nvSpPr>
        <p:spPr>
          <a:xfrm>
            <a:off x="7123715" y="3976738"/>
            <a:ext cx="4176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※  </a:t>
            </a:r>
            <a:r>
              <a:rPr lang="ko-KR" altLang="en-US" sz="1400" dirty="0">
                <a:latin typeface="프리젠테이션 3 Light" pitchFamily="2" charset="-127"/>
                <a:ea typeface="프리젠테이션 3 Light" pitchFamily="2" charset="-127"/>
              </a:rPr>
              <a:t>식품의약품안전처 식품  등의  생산실적  자료 재구성 </a:t>
            </a:r>
            <a:r>
              <a:rPr lang="en-US" altLang="ko-KR" sz="1400" dirty="0">
                <a:latin typeface="프리젠테이션 3 Light" pitchFamily="2" charset="-127"/>
                <a:ea typeface="프리젠테이션 3 Light" pitchFamily="2" charset="-127"/>
              </a:rPr>
              <a:t>(2023 ) </a:t>
            </a:r>
            <a:endParaRPr lang="ko-KR" altLang="en-US" sz="1400" dirty="0">
              <a:latin typeface="프리젠테이션 3 Light" pitchFamily="2" charset="-127"/>
              <a:ea typeface="프리젠테이션 3 Light" pitchFamily="2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40EFF0-C74F-42EB-A274-8CC57EED4A4A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- 2 -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988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9">
            <a:extLst>
              <a:ext uri="{FF2B5EF4-FFF2-40B4-BE49-F238E27FC236}">
                <a16:creationId xmlns:a16="http://schemas.microsoft.com/office/drawing/2014/main" id="{BEB6167D-68E4-4596-A721-3920284A8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75608"/>
              </p:ext>
            </p:extLst>
          </p:nvPr>
        </p:nvGraphicFramePr>
        <p:xfrm>
          <a:off x="2689603" y="642141"/>
          <a:ext cx="8774900" cy="2515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4900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119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A</a:t>
                      </a: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업체 비즈니스 시나리오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205807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최근 간편식에 대한 수요 급증으로 인해 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인프라를 효과적으로 사용하기에 어려움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이 있으며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과정에서 불량 제품의 비중도 늘어나고 있다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이에 따라 최근 </a:t>
                      </a: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들어온 대량의 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수주에 대해 적절하게 대응하지 못하여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en-US" altLang="ko-KR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19</a:t>
                      </a:r>
                      <a:r>
                        <a:rPr lang="ko-KR" altLang="en-US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년도 </a:t>
                      </a:r>
                      <a:r>
                        <a:rPr lang="en-US" altLang="ko-KR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1</a:t>
                      </a:r>
                      <a:r>
                        <a:rPr lang="ko-KR" altLang="en-US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분기 이후 매출액이 </a:t>
                      </a:r>
                      <a:r>
                        <a:rPr lang="en-US" altLang="ko-KR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19%, 15%, 12%</a:t>
                      </a:r>
                      <a:r>
                        <a:rPr lang="ko-KR" altLang="en-US" sz="2000" b="1" dirty="0">
                          <a:solidFill>
                            <a:srgbClr val="320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로 점점 하락</a:t>
                      </a:r>
                      <a:r>
                        <a:rPr lang="ko-KR" altLang="en-US" sz="200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됨에</a:t>
                      </a:r>
                      <a:r>
                        <a:rPr lang="ko-KR" altLang="en-US" sz="2000" dirty="0">
                          <a:solidFill>
                            <a:srgbClr val="0070C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따라 경영 위기가 증대되고 있다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. </a:t>
                      </a: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무리한 수요량에</a:t>
                      </a:r>
                      <a:r>
                        <a:rPr lang="en-US" altLang="ko-KR" sz="2000" b="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2000" b="0" dirty="0">
                          <a:solidFill>
                            <a:schemeClr val="tx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과부하로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인해 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제품의 불량이 증가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하는 추세에 있으며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여러 경쟁업체들의 등장으로 경영 위기가 초래되고 있는 상황이다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.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BB55A4B9-CAF0-4BAB-BBFA-4569FFDCA441}"/>
              </a:ext>
            </a:extLst>
          </p:cNvPr>
          <p:cNvGrpSpPr/>
          <p:nvPr/>
        </p:nvGrpSpPr>
        <p:grpSpPr>
          <a:xfrm>
            <a:off x="357667" y="1165676"/>
            <a:ext cx="1163041" cy="3655174"/>
            <a:chOff x="357667" y="1165676"/>
            <a:chExt cx="1163041" cy="365517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1DC244-0E5B-4453-8C85-5B66959D8202}"/>
                </a:ext>
              </a:extLst>
            </p:cNvPr>
            <p:cNvSpPr txBox="1"/>
            <p:nvPr/>
          </p:nvSpPr>
          <p:spPr>
            <a:xfrm>
              <a:off x="526680" y="1165676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#1</a:t>
              </a:r>
              <a:endParaRPr lang="ko-KR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5D4368E-DAC1-47C7-9AA5-262083E3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816" y="2579718"/>
              <a:ext cx="1110892" cy="111089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74E959-75A7-455D-A7DF-BAA43A135807}"/>
                </a:ext>
              </a:extLst>
            </p:cNvPr>
            <p:cNvSpPr txBox="1"/>
            <p:nvPr/>
          </p:nvSpPr>
          <p:spPr>
            <a:xfrm>
              <a:off x="357667" y="4112964"/>
              <a:ext cx="982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rPr>
                <a:t>개요</a:t>
              </a:r>
              <a:endParaRPr lang="en-US" altLang="ko-KR" sz="4000" dirty="0">
                <a:solidFill>
                  <a:schemeClr val="bg1"/>
                </a:solidFill>
                <a:latin typeface="프리젠테이션 9 Black" pitchFamily="2" charset="-127"/>
                <a:ea typeface="프리젠테이션 9 Black" pitchFamily="2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F570F68-1810-4BF3-9F76-9652920244BA}"/>
              </a:ext>
            </a:extLst>
          </p:cNvPr>
          <p:cNvGrpSpPr/>
          <p:nvPr/>
        </p:nvGrpSpPr>
        <p:grpSpPr>
          <a:xfrm>
            <a:off x="-3454915" y="0"/>
            <a:ext cx="5842515" cy="6866965"/>
            <a:chOff x="1" y="0"/>
            <a:chExt cx="5842515" cy="68669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712857EA-0D17-463F-9B75-358F4C2055AD}"/>
                </a:ext>
              </a:extLst>
            </p:cNvPr>
            <p:cNvSpPr/>
            <p:nvPr/>
          </p:nvSpPr>
          <p:spPr>
            <a:xfrm>
              <a:off x="1" y="0"/>
              <a:ext cx="5842515" cy="6866965"/>
            </a:xfrm>
            <a:custGeom>
              <a:avLst/>
              <a:gdLst>
                <a:gd name="connsiteX0" fmla="*/ 0 w 5842515"/>
                <a:gd name="connsiteY0" fmla="*/ 0 h 6866965"/>
                <a:gd name="connsiteX1" fmla="*/ 959481 w 5842515"/>
                <a:gd name="connsiteY1" fmla="*/ 0 h 6866965"/>
                <a:gd name="connsiteX2" fmla="*/ 5842515 w 5842515"/>
                <a:gd name="connsiteY2" fmla="*/ 0 h 6866965"/>
                <a:gd name="connsiteX3" fmla="*/ 4898623 w 5842515"/>
                <a:gd name="connsiteY3" fmla="*/ 6866965 h 6866965"/>
                <a:gd name="connsiteX4" fmla="*/ 959481 w 5842515"/>
                <a:gd name="connsiteY4" fmla="*/ 6866965 h 6866965"/>
                <a:gd name="connsiteX5" fmla="*/ 0 w 5842515"/>
                <a:gd name="connsiteY5" fmla="*/ 6866965 h 686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2515" h="6866965">
                  <a:moveTo>
                    <a:pt x="0" y="0"/>
                  </a:moveTo>
                  <a:lnTo>
                    <a:pt x="959481" y="0"/>
                  </a:lnTo>
                  <a:lnTo>
                    <a:pt x="5842515" y="0"/>
                  </a:lnTo>
                  <a:lnTo>
                    <a:pt x="4898623" y="6866965"/>
                  </a:lnTo>
                  <a:lnTo>
                    <a:pt x="959481" y="6866965"/>
                  </a:lnTo>
                  <a:lnTo>
                    <a:pt x="0" y="6866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D6C41645-A97B-4035-91DD-8C7707E7DF43}"/>
                </a:ext>
              </a:extLst>
            </p:cNvPr>
            <p:cNvGrpSpPr/>
            <p:nvPr/>
          </p:nvGrpSpPr>
          <p:grpSpPr>
            <a:xfrm>
              <a:off x="3661496" y="1179019"/>
              <a:ext cx="1306769" cy="3977247"/>
              <a:chOff x="395121" y="1165676"/>
              <a:chExt cx="1306769" cy="3977247"/>
            </a:xfrm>
            <a:grpFill/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58BC252-CBE0-464F-9ADE-96470338E297}"/>
                  </a:ext>
                </a:extLst>
              </p:cNvPr>
              <p:cNvSpPr txBox="1"/>
              <p:nvPr/>
            </p:nvSpPr>
            <p:spPr>
              <a:xfrm>
                <a:off x="546874" y="1165676"/>
                <a:ext cx="877163" cy="9233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#2</a:t>
                </a:r>
                <a:endParaRPr lang="ko-KR" altLang="en-US" sz="5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B46A41B-00DA-4C20-9C02-CEE4958AF26F}"/>
                  </a:ext>
                </a:extLst>
              </p:cNvPr>
              <p:cNvSpPr txBox="1"/>
              <p:nvPr/>
            </p:nvSpPr>
            <p:spPr>
              <a:xfrm>
                <a:off x="395121" y="3942594"/>
                <a:ext cx="1306769" cy="120032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현황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  <a:p>
                <a:pPr algn="ctr"/>
                <a:r>
                  <a:rPr lang="en-US" altLang="ko-KR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&amp;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프리젠테이션 9 Black" pitchFamily="2" charset="-127"/>
                    <a:ea typeface="프리젠테이션 9 Black" pitchFamily="2" charset="-127"/>
                    <a:cs typeface="조선일보명조" panose="02030304000000000000" pitchFamily="18" charset="-127"/>
                  </a:rPr>
                  <a:t>목표</a:t>
                </a:r>
                <a:endParaRPr lang="en-US" altLang="ko-KR" sz="3600" dirty="0">
                  <a:solidFill>
                    <a:schemeClr val="bg1"/>
                  </a:solidFill>
                  <a:latin typeface="프리젠테이션 9 Black" pitchFamily="2" charset="-127"/>
                  <a:ea typeface="프리젠테이션 9 Black" pitchFamily="2" charset="-127"/>
                  <a:cs typeface="조선일보명조" panose="02030304000000000000" pitchFamily="18" charset="-127"/>
                </a:endParaRPr>
              </a:p>
            </p:txBody>
          </p:sp>
        </p:grpSp>
      </p:grpSp>
      <p:pic>
        <p:nvPicPr>
          <p:cNvPr id="14" name="Picture 8">
            <a:extLst>
              <a:ext uri="{FF2B5EF4-FFF2-40B4-BE49-F238E27FC236}">
                <a16:creationId xmlns:a16="http://schemas.microsoft.com/office/drawing/2014/main" id="{E05999E8-2353-4571-84A8-83FE2DA5D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4" y="2332575"/>
            <a:ext cx="1455678" cy="14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BEC427A-FCD5-4EA7-B788-B5762477C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7" name="표 9">
            <a:extLst>
              <a:ext uri="{FF2B5EF4-FFF2-40B4-BE49-F238E27FC236}">
                <a16:creationId xmlns:a16="http://schemas.microsoft.com/office/drawing/2014/main" id="{8797429E-4798-4A55-90DB-5045FF06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63720"/>
              </p:ext>
            </p:extLst>
          </p:nvPr>
        </p:nvGraphicFramePr>
        <p:xfrm>
          <a:off x="2689603" y="3365676"/>
          <a:ext cx="2756157" cy="93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157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생산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비효율적인 생산 인프라 활용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7D3C460B-4A2A-4D91-9C45-B56BD346F6B0}"/>
              </a:ext>
            </a:extLst>
          </p:cNvPr>
          <p:cNvSpPr/>
          <p:nvPr/>
        </p:nvSpPr>
        <p:spPr>
          <a:xfrm>
            <a:off x="3873396" y="4466907"/>
            <a:ext cx="245104" cy="385990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1E9B5F04-27ED-4C0E-A7AB-9FBE80B94DCF}"/>
              </a:ext>
            </a:extLst>
          </p:cNvPr>
          <p:cNvSpPr/>
          <p:nvPr/>
        </p:nvSpPr>
        <p:spPr>
          <a:xfrm>
            <a:off x="6954501" y="4466907"/>
            <a:ext cx="245104" cy="385990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ADA72EE9-E97B-4761-AB4B-294921DCFF18}"/>
              </a:ext>
            </a:extLst>
          </p:cNvPr>
          <p:cNvSpPr/>
          <p:nvPr/>
        </p:nvSpPr>
        <p:spPr>
          <a:xfrm>
            <a:off x="9963871" y="4463324"/>
            <a:ext cx="245104" cy="385990"/>
          </a:xfrm>
          <a:prstGeom prst="down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DD71F-2782-41CF-9859-1E902D78E51C}"/>
              </a:ext>
            </a:extLst>
          </p:cNvPr>
          <p:cNvSpPr txBox="1"/>
          <p:nvPr/>
        </p:nvSpPr>
        <p:spPr>
          <a:xfrm>
            <a:off x="6010093" y="4959633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4 Regular" pitchFamily="2" charset="-127"/>
                <a:ea typeface="프리젠테이션 4 Regular" pitchFamily="2" charset="-127"/>
              </a:rPr>
              <a:t>브랜드 이미지 하락</a:t>
            </a:r>
          </a:p>
        </p:txBody>
      </p:sp>
      <p:graphicFrame>
        <p:nvGraphicFramePr>
          <p:cNvPr id="34" name="표 9">
            <a:extLst>
              <a:ext uri="{FF2B5EF4-FFF2-40B4-BE49-F238E27FC236}">
                <a16:creationId xmlns:a16="http://schemas.microsoft.com/office/drawing/2014/main" id="{87E047B6-2081-4100-A353-8859920D4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47207"/>
              </p:ext>
            </p:extLst>
          </p:nvPr>
        </p:nvGraphicFramePr>
        <p:xfrm>
          <a:off x="8708346" y="3365676"/>
          <a:ext cx="2756157" cy="93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157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납기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수주에 적절한 대응 못함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aphicFrame>
        <p:nvGraphicFramePr>
          <p:cNvPr id="35" name="표 9">
            <a:extLst>
              <a:ext uri="{FF2B5EF4-FFF2-40B4-BE49-F238E27FC236}">
                <a16:creationId xmlns:a16="http://schemas.microsoft.com/office/drawing/2014/main" id="{2912E062-2AEE-4BD2-BC3E-65219DCBD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58933"/>
              </p:ext>
            </p:extLst>
          </p:nvPr>
        </p:nvGraphicFramePr>
        <p:xfrm>
          <a:off x="5698974" y="3365676"/>
          <a:ext cx="2756157" cy="93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6157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품질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48121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제품 불량이 증가하는 추세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18C8413F-EC5B-4BFE-B23B-1507D2735ABC}"/>
              </a:ext>
            </a:extLst>
          </p:cNvPr>
          <p:cNvSpPr txBox="1"/>
          <p:nvPr/>
        </p:nvSpPr>
        <p:spPr>
          <a:xfrm>
            <a:off x="9019464" y="4959633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4 Regular" pitchFamily="2" charset="-127"/>
                <a:ea typeface="프리젠테이션 4 Regular" pitchFamily="2" charset="-127"/>
              </a:rPr>
              <a:t>거래처 신뢰도 하락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DB3CD8-6124-4464-BD17-8F14CC7AB41C}"/>
              </a:ext>
            </a:extLst>
          </p:cNvPr>
          <p:cNvSpPr txBox="1"/>
          <p:nvPr/>
        </p:nvSpPr>
        <p:spPr>
          <a:xfrm>
            <a:off x="3321614" y="4959633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4 Regular" pitchFamily="2" charset="-127"/>
                <a:ea typeface="프리젠테이션 4 Regular" pitchFamily="2" charset="-127"/>
              </a:rPr>
              <a:t>생산성 하락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20882D9-C64C-4CC7-ADC6-29D7301F7F3E}"/>
              </a:ext>
            </a:extLst>
          </p:cNvPr>
          <p:cNvSpPr/>
          <p:nvPr/>
        </p:nvSpPr>
        <p:spPr>
          <a:xfrm>
            <a:off x="2689604" y="5583520"/>
            <a:ext cx="8774900" cy="6323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spc="-150" dirty="0">
                <a:latin typeface="프리젠테이션 4 Regular" pitchFamily="2" charset="-127"/>
                <a:ea typeface="프리젠테이션 4 Regular" pitchFamily="2" charset="-127"/>
              </a:rPr>
              <a:t>→  생산</a:t>
            </a:r>
            <a:r>
              <a:rPr lang="en-US" altLang="ko-KR" sz="3000" b="1" spc="-150" dirty="0">
                <a:latin typeface="프리젠테이션 4 Regular" pitchFamily="2" charset="-127"/>
                <a:ea typeface="프리젠테이션 4 Regular" pitchFamily="2" charset="-127"/>
              </a:rPr>
              <a:t>·</a:t>
            </a:r>
            <a:r>
              <a:rPr lang="ko-KR" altLang="en-US" sz="3000" b="1" spc="-150" dirty="0">
                <a:latin typeface="프리젠테이션 4 Regular" pitchFamily="2" charset="-127"/>
                <a:ea typeface="프리젠테이션 4 Regular" pitchFamily="2" charset="-127"/>
              </a:rPr>
              <a:t>품질</a:t>
            </a:r>
            <a:r>
              <a:rPr lang="en-US" altLang="ko-KR" sz="3000" b="1" spc="-150" dirty="0">
                <a:latin typeface="프리젠테이션 4 Regular" pitchFamily="2" charset="-127"/>
                <a:ea typeface="프리젠테이션 4 Regular" pitchFamily="2" charset="-127"/>
              </a:rPr>
              <a:t>·</a:t>
            </a:r>
            <a:r>
              <a:rPr lang="ko-KR" altLang="en-US" sz="3000" b="1" spc="-150" dirty="0">
                <a:latin typeface="프리젠테이션 4 Regular" pitchFamily="2" charset="-127"/>
                <a:ea typeface="프리젠테이션 4 Regular" pitchFamily="2" charset="-127"/>
              </a:rPr>
              <a:t>납기 문제점 진단해</a:t>
            </a:r>
            <a:r>
              <a:rPr lang="en-US" altLang="ko-KR" sz="3000" b="1" spc="-150" dirty="0">
                <a:latin typeface="프리젠테이션 4 Regular" pitchFamily="2" charset="-127"/>
                <a:ea typeface="프리젠테이션 4 Regular" pitchFamily="2" charset="-127"/>
              </a:rPr>
              <a:t>,</a:t>
            </a:r>
            <a:r>
              <a:rPr lang="ko-KR" altLang="en-US" sz="3000" b="1" spc="-150" dirty="0"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sz="3000" b="1" spc="-150" dirty="0">
                <a:latin typeface="프리젠테이션 4 Regular" pitchFamily="2" charset="-127"/>
                <a:ea typeface="프리젠테이션 4 Regular" pitchFamily="2" charset="-127"/>
              </a:rPr>
              <a:t>A</a:t>
            </a:r>
            <a:r>
              <a:rPr lang="ko-KR" altLang="en-US" sz="3000" b="1" spc="-150" dirty="0">
                <a:latin typeface="프리젠테이션 4 Regular" pitchFamily="2" charset="-127"/>
                <a:ea typeface="프리젠테이션 4 Regular" pitchFamily="2" charset="-127"/>
              </a:rPr>
              <a:t>업체의 제조 경쟁력 향상하고자 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718FC7-F94C-49F4-9C63-3D22AA757192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- 3 -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07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18B113-F47B-4AE4-B881-7FF9BDF1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9" y="1283734"/>
            <a:ext cx="3967288" cy="2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40F6A2-3AA7-4D53-9A9C-EEFB4707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3" y="3913734"/>
            <a:ext cx="4038679" cy="26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C8726D3-8F89-45E3-BE45-87785122CD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2188" y="-1158614"/>
            <a:ext cx="9278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517D29-4D85-4352-A0DB-6A489A6C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8DC0899-2BA7-4C8F-B847-C3401C3EECE6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>
            <a:off x="2595158" y="3175973"/>
            <a:ext cx="39286" cy="2501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9304565-6757-4A6E-B8E6-474A0A30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81" y="1457872"/>
            <a:ext cx="7093215" cy="47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EEC4B568-7708-444B-A782-5A855CADC8F1}"/>
              </a:ext>
            </a:extLst>
          </p:cNvPr>
          <p:cNvSpPr/>
          <p:nvPr/>
        </p:nvSpPr>
        <p:spPr>
          <a:xfrm>
            <a:off x="2491005" y="2589181"/>
            <a:ext cx="711200" cy="687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40EC34-0A6C-4E60-8E2C-C84278A60CAD}"/>
              </a:ext>
            </a:extLst>
          </p:cNvPr>
          <p:cNvSpPr txBox="1"/>
          <p:nvPr/>
        </p:nvSpPr>
        <p:spPr>
          <a:xfrm>
            <a:off x="389213" y="2177491"/>
            <a:ext cx="284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프리젠테이션 4 Regular" pitchFamily="2" charset="-127"/>
                <a:ea typeface="프리젠테이션 4 Regular" pitchFamily="2" charset="-127"/>
              </a:rPr>
              <a:t> ① </a:t>
            </a:r>
            <a:r>
              <a:rPr lang="en-US" altLang="ko-KR" b="1" dirty="0">
                <a:solidFill>
                  <a:srgbClr val="FF0000"/>
                </a:solidFill>
                <a:latin typeface="프리젠테이션 4 Regular" pitchFamily="2" charset="-127"/>
                <a:ea typeface="프리젠테이션 4 Regular" pitchFamily="2" charset="-127"/>
              </a:rPr>
              <a:t>2015</a:t>
            </a:r>
            <a:r>
              <a:rPr lang="ko-KR" altLang="en-US" b="1" dirty="0">
                <a:solidFill>
                  <a:srgbClr val="FF0000"/>
                </a:solidFill>
                <a:latin typeface="프리젠테이션 4 Regular" pitchFamily="2" charset="-127"/>
                <a:ea typeface="프리젠테이션 4 Regular" pitchFamily="2" charset="-127"/>
              </a:rPr>
              <a:t>년에 음수 수주금액 발생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BCDF01-084C-4B9F-A513-A492533CB679}"/>
              </a:ext>
            </a:extLst>
          </p:cNvPr>
          <p:cNvSpPr txBox="1"/>
          <p:nvPr/>
        </p:nvSpPr>
        <p:spPr>
          <a:xfrm>
            <a:off x="431666" y="5832726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프리젠테이션 4 Regular" pitchFamily="2" charset="-127"/>
                <a:ea typeface="프리젠테이션 4 Regular" pitchFamily="2" charset="-127"/>
              </a:rPr>
              <a:t>② 특정 품목군의 생산을 </a:t>
            </a:r>
            <a:endParaRPr lang="en-US" altLang="ko-KR" b="1" dirty="0">
              <a:solidFill>
                <a:srgbClr val="FF0000"/>
              </a:solidFill>
              <a:latin typeface="프리젠테이션 4 Regular" pitchFamily="2" charset="-127"/>
              <a:ea typeface="프리젠테이션 4 Regular" pitchFamily="2" charset="-127"/>
            </a:endParaRPr>
          </a:p>
          <a:p>
            <a:r>
              <a:rPr lang="ko-KR" altLang="en-US" b="1" dirty="0">
                <a:solidFill>
                  <a:srgbClr val="FF0000"/>
                </a:solidFill>
                <a:latin typeface="프리젠테이션 4 Regular" pitchFamily="2" charset="-127"/>
                <a:ea typeface="프리젠테이션 4 Regular" pitchFamily="2" charset="-127"/>
              </a:rPr>
              <a:t>일시 중단한 것으로 보임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5C7BE7-D097-47EA-9942-80A08C624647}"/>
              </a:ext>
            </a:extLst>
          </p:cNvPr>
          <p:cNvSpPr txBox="1"/>
          <p:nvPr/>
        </p:nvSpPr>
        <p:spPr>
          <a:xfrm>
            <a:off x="5063455" y="3419881"/>
            <a:ext cx="4919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③ </a:t>
            </a:r>
            <a:r>
              <a:rPr lang="en-US" altLang="ko-KR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16A,</a:t>
            </a:r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 </a:t>
            </a:r>
            <a:r>
              <a:rPr lang="en-US" altLang="ko-KR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16B</a:t>
            </a:r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 제품군은 생산을 중단하지 않은 것으로 보이며</a:t>
            </a:r>
            <a:r>
              <a:rPr lang="en-US" altLang="ko-KR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,</a:t>
            </a:r>
          </a:p>
          <a:p>
            <a:r>
              <a:rPr lang="en-US" altLang="ko-KR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1BA’</a:t>
            </a:r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제품군은 새로 생산을 시작하여 수주금액이 급증함</a:t>
            </a:r>
            <a:endParaRPr lang="en-US" altLang="ko-KR" b="1" dirty="0">
              <a:solidFill>
                <a:srgbClr val="3200C0"/>
              </a:solidFill>
              <a:latin typeface="프리젠테이션 4 Regular" pitchFamily="2" charset="-127"/>
              <a:ea typeface="프리젠테이션 4 Regular" pitchFamily="2" charset="-127"/>
            </a:endParaRPr>
          </a:p>
          <a:p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→ 수요 증대로 특정 품목군을 </a:t>
            </a:r>
            <a:r>
              <a:rPr lang="ko-KR" altLang="en-US" b="1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집중 생산한 것으로 </a:t>
            </a:r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사료됨</a:t>
            </a: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9F3049B-C958-45FE-A77D-A13FFD35C8E9}"/>
              </a:ext>
            </a:extLst>
          </p:cNvPr>
          <p:cNvSpPr/>
          <p:nvPr/>
        </p:nvSpPr>
        <p:spPr>
          <a:xfrm rot="19216089">
            <a:off x="10186521" y="1478158"/>
            <a:ext cx="1134835" cy="2461762"/>
          </a:xfrm>
          <a:prstGeom prst="ellipse">
            <a:avLst/>
          </a:prstGeom>
          <a:noFill/>
          <a:ln w="38100">
            <a:solidFill>
              <a:srgbClr val="32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5171BB-96EC-4812-A7A5-EF4FA46B8E8F}"/>
              </a:ext>
            </a:extLst>
          </p:cNvPr>
          <p:cNvSpPr txBox="1"/>
          <p:nvPr/>
        </p:nvSpPr>
        <p:spPr>
          <a:xfrm>
            <a:off x="6113603" y="1933488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④ 시나리오의</a:t>
            </a:r>
            <a:r>
              <a:rPr lang="en-US" altLang="ko-KR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19</a:t>
            </a:r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년도 이후 매출감소 추세와</a:t>
            </a:r>
            <a:endParaRPr lang="en-US" altLang="ko-KR" b="1" dirty="0">
              <a:solidFill>
                <a:srgbClr val="3200C0"/>
              </a:solidFill>
              <a:latin typeface="프리젠테이션 4 Regular" pitchFamily="2" charset="-127"/>
              <a:ea typeface="프리젠테이션 4 Regular" pitchFamily="2" charset="-127"/>
            </a:endParaRPr>
          </a:p>
          <a:p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수주금액이 감소 추세가 일치하는 부분이 있음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5E19D8-8571-4360-9A7E-7570F11543E7}"/>
              </a:ext>
            </a:extLst>
          </p:cNvPr>
          <p:cNvSpPr txBox="1"/>
          <p:nvPr/>
        </p:nvSpPr>
        <p:spPr>
          <a:xfrm>
            <a:off x="5077412" y="6074783"/>
            <a:ext cx="620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3200C0"/>
                </a:solidFill>
                <a:latin typeface="프리젠테이션 4 Regular" pitchFamily="2" charset="-127"/>
                <a:ea typeface="프리젠테이션 4 Regular" pitchFamily="2" charset="-127"/>
              </a:rPr>
              <a:t>→ 매출 감소 추이의 원인을 데이터 분석을 통해 알아내고 문제를 해결하고자 함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5F424A2-CD4E-45F9-834C-810D680EF147}"/>
              </a:ext>
            </a:extLst>
          </p:cNvPr>
          <p:cNvGrpSpPr/>
          <p:nvPr/>
        </p:nvGrpSpPr>
        <p:grpSpPr>
          <a:xfrm>
            <a:off x="640725" y="378943"/>
            <a:ext cx="5584950" cy="800219"/>
            <a:chOff x="640725" y="378943"/>
            <a:chExt cx="5584950" cy="800219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C133C81A-1B87-4E74-9B9D-28A53387F195}"/>
                </a:ext>
              </a:extLst>
            </p:cNvPr>
            <p:cNvGrpSpPr/>
            <p:nvPr/>
          </p:nvGrpSpPr>
          <p:grpSpPr>
            <a:xfrm>
              <a:off x="640725" y="378943"/>
              <a:ext cx="5584950" cy="800219"/>
              <a:chOff x="182011" y="605499"/>
              <a:chExt cx="5584950" cy="80021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FAD2DB-B123-4EAF-B685-2BA7748647A2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492154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수주금액으로 추론해보는 매출 감소 추이의 원인</a:t>
                </a:r>
              </a:p>
            </p:txBody>
          </p:sp>
          <p:sp>
            <p:nvSpPr>
              <p:cNvPr id="14" name="화살표: 갈매기형 수장 13">
                <a:extLst>
                  <a:ext uri="{FF2B5EF4-FFF2-40B4-BE49-F238E27FC236}">
                    <a16:creationId xmlns:a16="http://schemas.microsoft.com/office/drawing/2014/main" id="{3F9FBD50-61D5-4B0C-8950-321DC7C813C1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0E4D73A8-EA57-474D-AB17-58E4CA087FED}"/>
                </a:ext>
              </a:extLst>
            </p:cNvPr>
            <p:cNvSpPr/>
            <p:nvPr/>
          </p:nvSpPr>
          <p:spPr>
            <a:xfrm>
              <a:off x="1364004" y="417215"/>
              <a:ext cx="627847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현황</a:t>
              </a:r>
              <a:endParaRPr lang="ko-KR" altLang="en-US" sz="20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endParaRPr>
            </a:p>
          </p:txBody>
        </p: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51D6C4B4-B514-4E40-936A-6F543BBDDF85}"/>
              </a:ext>
            </a:extLst>
          </p:cNvPr>
          <p:cNvSpPr/>
          <p:nvPr/>
        </p:nvSpPr>
        <p:spPr>
          <a:xfrm>
            <a:off x="2523744" y="5540333"/>
            <a:ext cx="755904" cy="938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C8248D99-3E68-4439-9EBD-AC53EF75AFDE}"/>
              </a:ext>
            </a:extLst>
          </p:cNvPr>
          <p:cNvSpPr/>
          <p:nvPr/>
        </p:nvSpPr>
        <p:spPr>
          <a:xfrm>
            <a:off x="2670140" y="4343211"/>
            <a:ext cx="566327" cy="655508"/>
          </a:xfrm>
          <a:prstGeom prst="ellipse">
            <a:avLst/>
          </a:prstGeom>
          <a:noFill/>
          <a:ln w="38100">
            <a:solidFill>
              <a:srgbClr val="32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47D1C0CE-0DA1-4B67-9966-27C808435D17}"/>
              </a:ext>
            </a:extLst>
          </p:cNvPr>
          <p:cNvCxnSpPr>
            <a:cxnSpLocks/>
            <a:stCxn id="32" idx="6"/>
            <a:endCxn id="35" idx="2"/>
          </p:cNvCxnSpPr>
          <p:nvPr/>
        </p:nvCxnSpPr>
        <p:spPr>
          <a:xfrm flipV="1">
            <a:off x="3236467" y="4524534"/>
            <a:ext cx="5515203" cy="146431"/>
          </a:xfrm>
          <a:prstGeom prst="straightConnector1">
            <a:avLst/>
          </a:prstGeom>
          <a:ln w="38100">
            <a:solidFill>
              <a:srgbClr val="320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 34">
            <a:extLst>
              <a:ext uri="{FF2B5EF4-FFF2-40B4-BE49-F238E27FC236}">
                <a16:creationId xmlns:a16="http://schemas.microsoft.com/office/drawing/2014/main" id="{5AF39068-C0FF-45C0-8828-73AE46B38039}"/>
              </a:ext>
            </a:extLst>
          </p:cNvPr>
          <p:cNvSpPr/>
          <p:nvPr/>
        </p:nvSpPr>
        <p:spPr>
          <a:xfrm>
            <a:off x="8751670" y="4296903"/>
            <a:ext cx="595733" cy="455261"/>
          </a:xfrm>
          <a:prstGeom prst="ellipse">
            <a:avLst/>
          </a:prstGeom>
          <a:noFill/>
          <a:ln w="38100">
            <a:solidFill>
              <a:srgbClr val="32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7C0453-CAE4-440D-B6B2-2075206C9715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- 4 -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24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표 9">
            <a:extLst>
              <a:ext uri="{FF2B5EF4-FFF2-40B4-BE49-F238E27FC236}">
                <a16:creationId xmlns:a16="http://schemas.microsoft.com/office/drawing/2014/main" id="{8A99EEF4-7229-454E-83E0-18A8151C4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54701"/>
              </p:ext>
            </p:extLst>
          </p:nvPr>
        </p:nvGraphicFramePr>
        <p:xfrm>
          <a:off x="6096000" y="1255680"/>
          <a:ext cx="328168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1680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추론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‘1BA’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품목군은 </a:t>
                      </a:r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간편식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aphicFrame>
        <p:nvGraphicFramePr>
          <p:cNvPr id="25" name="표 9">
            <a:extLst>
              <a:ext uri="{FF2B5EF4-FFF2-40B4-BE49-F238E27FC236}">
                <a16:creationId xmlns:a16="http://schemas.microsoft.com/office/drawing/2014/main" id="{0ECD6734-A3D8-4A19-9421-BDDB0B4C9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85726"/>
              </p:ext>
            </p:extLst>
          </p:nvPr>
        </p:nvGraphicFramePr>
        <p:xfrm>
          <a:off x="640724" y="1263084"/>
          <a:ext cx="485908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089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현황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2015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년 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‘1BA’ </a:t>
                      </a:r>
                      <a:r>
                        <a:rPr lang="ko-KR" altLang="en-US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품목군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집중 생산 → 주요 품목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pSp>
        <p:nvGrpSpPr>
          <p:cNvPr id="37" name="그룹 36">
            <a:extLst>
              <a:ext uri="{FF2B5EF4-FFF2-40B4-BE49-F238E27FC236}">
                <a16:creationId xmlns:a16="http://schemas.microsoft.com/office/drawing/2014/main" id="{7903488B-CCAD-4592-A29A-1AC93C88C3CD}"/>
              </a:ext>
            </a:extLst>
          </p:cNvPr>
          <p:cNvGrpSpPr/>
          <p:nvPr/>
        </p:nvGrpSpPr>
        <p:grpSpPr>
          <a:xfrm>
            <a:off x="640725" y="378943"/>
            <a:ext cx="2487948" cy="800219"/>
            <a:chOff x="640725" y="378943"/>
            <a:chExt cx="2487948" cy="800219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FC2889A9-CD9B-430A-BA8E-D924BE2D3BD0}"/>
                </a:ext>
              </a:extLst>
            </p:cNvPr>
            <p:cNvGrpSpPr/>
            <p:nvPr/>
          </p:nvGrpSpPr>
          <p:grpSpPr>
            <a:xfrm>
              <a:off x="640725" y="378943"/>
              <a:ext cx="2487948" cy="800219"/>
              <a:chOff x="182011" y="605499"/>
              <a:chExt cx="2487948" cy="80021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088D89-468E-475F-A4F3-41BD355FE2DE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182453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en-US" altLang="ko-KR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A</a:t>
                </a:r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업체 현황 정리</a:t>
                </a:r>
              </a:p>
            </p:txBody>
          </p:sp>
          <p:sp>
            <p:nvSpPr>
              <p:cNvPr id="41" name="화살표: 갈매기형 수장 40">
                <a:extLst>
                  <a:ext uri="{FF2B5EF4-FFF2-40B4-BE49-F238E27FC236}">
                    <a16:creationId xmlns:a16="http://schemas.microsoft.com/office/drawing/2014/main" id="{640F6694-3F16-4A95-AF35-29143D0E575F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6D08E40E-3C01-4FD4-8196-3FAF0A01D840}"/>
                </a:ext>
              </a:extLst>
            </p:cNvPr>
            <p:cNvSpPr/>
            <p:nvPr/>
          </p:nvSpPr>
          <p:spPr>
            <a:xfrm>
              <a:off x="1364004" y="417215"/>
              <a:ext cx="627847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현황</a:t>
              </a:r>
              <a:endParaRPr lang="ko-KR" altLang="en-US" sz="20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C8726D3-8F89-45E3-BE45-87785122CD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2188" y="-1158614"/>
            <a:ext cx="92783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517D29-4D85-4352-A0DB-6A489A6C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761E025-EB01-4357-8092-7B13BB73C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64269"/>
              </p:ext>
            </p:extLst>
          </p:nvPr>
        </p:nvGraphicFramePr>
        <p:xfrm>
          <a:off x="10436766" y="1263083"/>
          <a:ext cx="1114511" cy="815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511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81555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품목코드 </a:t>
                      </a:r>
                      <a:endParaRPr lang="en-US" altLang="ko-KR" sz="1800" b="1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18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규칙 파악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ED1DCCBE-208F-4F3E-8A2E-A8C3F7954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20911"/>
              </p:ext>
            </p:extLst>
          </p:nvPr>
        </p:nvGraphicFramePr>
        <p:xfrm>
          <a:off x="10436766" y="2483980"/>
          <a:ext cx="111451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51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① 생산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50C3B635-9D3E-44DB-BF08-BC30F9A05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75489"/>
              </p:ext>
            </p:extLst>
          </p:nvPr>
        </p:nvGraphicFramePr>
        <p:xfrm>
          <a:off x="640724" y="2476854"/>
          <a:ext cx="4859089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089">
                  <a:extLst>
                    <a:ext uri="{9D8B030D-6E8A-4147-A177-3AD203B41FA5}">
                      <a16:colId xmlns:a16="http://schemas.microsoft.com/office/drawing/2014/main" val="1275913862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① 주문 후 생산하는 방식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(MTO, Make to order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37049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752566B-0A6C-4FDD-A047-5A388C9EF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22328"/>
              </p:ext>
            </p:extLst>
          </p:nvPr>
        </p:nvGraphicFramePr>
        <p:xfrm>
          <a:off x="6096000" y="2476854"/>
          <a:ext cx="328168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1680">
                  <a:extLst>
                    <a:ext uri="{9D8B030D-6E8A-4147-A177-3AD203B41FA5}">
                      <a16:colId xmlns:a16="http://schemas.microsoft.com/office/drawing/2014/main" val="383357331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① 수요 예측 가능한 품목은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미리 생산하면 되지 않을까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67162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DD3C733-CF3E-4221-9F0F-9935810A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56844"/>
              </p:ext>
            </p:extLst>
          </p:nvPr>
        </p:nvGraphicFramePr>
        <p:xfrm>
          <a:off x="644127" y="3920827"/>
          <a:ext cx="4859089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089">
                  <a:extLst>
                    <a:ext uri="{9D8B030D-6E8A-4147-A177-3AD203B41FA5}">
                      <a16:colId xmlns:a16="http://schemas.microsoft.com/office/drawing/2014/main" val="59764117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② 생산 과부하로 공정 오류가 자주 발생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17962"/>
                  </a:ext>
                </a:extLst>
              </a:tr>
            </a:tbl>
          </a:graphicData>
        </a:graphic>
      </p:graphicFrame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C8B2BDE8-927E-40B1-BF76-65A2E9341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91716"/>
              </p:ext>
            </p:extLst>
          </p:nvPr>
        </p:nvGraphicFramePr>
        <p:xfrm>
          <a:off x="644127" y="5364799"/>
          <a:ext cx="4859089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9089">
                  <a:extLst>
                    <a:ext uri="{9D8B030D-6E8A-4147-A177-3AD203B41FA5}">
                      <a16:colId xmlns:a16="http://schemas.microsoft.com/office/drawing/2014/main" val="59764117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③ 출하완료가 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N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인 행이 점점 늘어나고 있음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17962"/>
                  </a:ext>
                </a:extLst>
              </a:tr>
            </a:tbl>
          </a:graphicData>
        </a:graphic>
      </p:graphicFrame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5C3E7A61-4CC3-407C-8896-2BADAEFC0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520662"/>
              </p:ext>
            </p:extLst>
          </p:nvPr>
        </p:nvGraphicFramePr>
        <p:xfrm>
          <a:off x="6096000" y="3920827"/>
          <a:ext cx="328168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1680">
                  <a:extLst>
                    <a:ext uri="{9D8B030D-6E8A-4147-A177-3AD203B41FA5}">
                      <a16:colId xmlns:a16="http://schemas.microsoft.com/office/drawing/2014/main" val="171913562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② 공정 온도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압력 조건에서</a:t>
                      </a:r>
                      <a:endParaRPr lang="en-US" altLang="ko-K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불량 발생을 미리 탐지해 사전 정지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90560"/>
                  </a:ext>
                </a:extLst>
              </a:tr>
            </a:tbl>
          </a:graphicData>
        </a:graphic>
      </p:graphicFrame>
      <p:graphicFrame>
        <p:nvGraphicFramePr>
          <p:cNvPr id="46" name="표 45">
            <a:extLst>
              <a:ext uri="{FF2B5EF4-FFF2-40B4-BE49-F238E27FC236}">
                <a16:creationId xmlns:a16="http://schemas.microsoft.com/office/drawing/2014/main" id="{BD41266A-995E-439A-8F12-EA2DED3CB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490272"/>
              </p:ext>
            </p:extLst>
          </p:nvPr>
        </p:nvGraphicFramePr>
        <p:xfrm>
          <a:off x="6096000" y="5364799"/>
          <a:ext cx="328168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1680">
                  <a:extLst>
                    <a:ext uri="{9D8B030D-6E8A-4147-A177-3AD203B41FA5}">
                      <a16:colId xmlns:a16="http://schemas.microsoft.com/office/drawing/2014/main" val="1719135623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③ 출하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지연을 예측하는 지표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890560"/>
                  </a:ext>
                </a:extLst>
              </a:tr>
            </a:tbl>
          </a:graphicData>
        </a:graphic>
      </p:graphicFrame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id="{0CB5F083-89CE-4635-A6C5-341A78CFE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34776"/>
              </p:ext>
            </p:extLst>
          </p:nvPr>
        </p:nvGraphicFramePr>
        <p:xfrm>
          <a:off x="10436766" y="3925581"/>
          <a:ext cx="111451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51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② 품질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graphicFrame>
        <p:nvGraphicFramePr>
          <p:cNvPr id="48" name="표 47">
            <a:extLst>
              <a:ext uri="{FF2B5EF4-FFF2-40B4-BE49-F238E27FC236}">
                <a16:creationId xmlns:a16="http://schemas.microsoft.com/office/drawing/2014/main" id="{CABBEDA4-BD47-4F9E-83BC-E239E4DDD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16747"/>
              </p:ext>
            </p:extLst>
          </p:nvPr>
        </p:nvGraphicFramePr>
        <p:xfrm>
          <a:off x="10436766" y="5364799"/>
          <a:ext cx="111451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510">
                  <a:extLst>
                    <a:ext uri="{9D8B030D-6E8A-4147-A177-3AD203B41FA5}">
                      <a16:colId xmlns:a16="http://schemas.microsoft.com/office/drawing/2014/main" val="364946775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③ 납기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75026"/>
                  </a:ext>
                </a:extLst>
              </a:tr>
            </a:tbl>
          </a:graphicData>
        </a:graphic>
      </p:graphicFrame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9A7F37AF-9926-4006-941B-A53445F42F2B}"/>
              </a:ext>
            </a:extLst>
          </p:cNvPr>
          <p:cNvSpPr/>
          <p:nvPr/>
        </p:nvSpPr>
        <p:spPr>
          <a:xfrm>
            <a:off x="5675986" y="168840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화살표: 오른쪽 48">
            <a:extLst>
              <a:ext uri="{FF2B5EF4-FFF2-40B4-BE49-F238E27FC236}">
                <a16:creationId xmlns:a16="http://schemas.microsoft.com/office/drawing/2014/main" id="{F26778B8-7067-45D5-95C2-2DD1A8B6A1FA}"/>
              </a:ext>
            </a:extLst>
          </p:cNvPr>
          <p:cNvSpPr/>
          <p:nvPr/>
        </p:nvSpPr>
        <p:spPr>
          <a:xfrm>
            <a:off x="5675986" y="280429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E0012468-EC09-42F7-872D-271054B4299E}"/>
              </a:ext>
            </a:extLst>
          </p:cNvPr>
          <p:cNvSpPr/>
          <p:nvPr/>
        </p:nvSpPr>
        <p:spPr>
          <a:xfrm>
            <a:off x="5675986" y="560232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3D2635A3-BD1D-483F-A229-71EF95CED70F}"/>
              </a:ext>
            </a:extLst>
          </p:cNvPr>
          <p:cNvSpPr/>
          <p:nvPr/>
        </p:nvSpPr>
        <p:spPr>
          <a:xfrm>
            <a:off x="5675986" y="422235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화살표: 오른쪽 51">
            <a:extLst>
              <a:ext uri="{FF2B5EF4-FFF2-40B4-BE49-F238E27FC236}">
                <a16:creationId xmlns:a16="http://schemas.microsoft.com/office/drawing/2014/main" id="{781B2615-30CD-4983-8DF2-8CF799369B35}"/>
              </a:ext>
            </a:extLst>
          </p:cNvPr>
          <p:cNvSpPr/>
          <p:nvPr/>
        </p:nvSpPr>
        <p:spPr>
          <a:xfrm>
            <a:off x="9776653" y="168840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화살표: 오른쪽 52">
            <a:extLst>
              <a:ext uri="{FF2B5EF4-FFF2-40B4-BE49-F238E27FC236}">
                <a16:creationId xmlns:a16="http://schemas.microsoft.com/office/drawing/2014/main" id="{28CC52C0-1D85-43FC-8C54-373CD7DAED21}"/>
              </a:ext>
            </a:extLst>
          </p:cNvPr>
          <p:cNvSpPr/>
          <p:nvPr/>
        </p:nvSpPr>
        <p:spPr>
          <a:xfrm>
            <a:off x="9776653" y="280429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화살표: 오른쪽 53">
            <a:extLst>
              <a:ext uri="{FF2B5EF4-FFF2-40B4-BE49-F238E27FC236}">
                <a16:creationId xmlns:a16="http://schemas.microsoft.com/office/drawing/2014/main" id="{592BA013-83C5-488D-84AF-9AF4471D3A66}"/>
              </a:ext>
            </a:extLst>
          </p:cNvPr>
          <p:cNvSpPr/>
          <p:nvPr/>
        </p:nvSpPr>
        <p:spPr>
          <a:xfrm>
            <a:off x="9776653" y="560232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화살표: 오른쪽 54">
            <a:extLst>
              <a:ext uri="{FF2B5EF4-FFF2-40B4-BE49-F238E27FC236}">
                <a16:creationId xmlns:a16="http://schemas.microsoft.com/office/drawing/2014/main" id="{83DF9720-A3D6-4915-84DE-4958A7973416}"/>
              </a:ext>
            </a:extLst>
          </p:cNvPr>
          <p:cNvSpPr/>
          <p:nvPr/>
        </p:nvSpPr>
        <p:spPr>
          <a:xfrm>
            <a:off x="9776653" y="4222350"/>
            <a:ext cx="243840" cy="162394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A3501E-0E2B-41D5-AB06-A850905B3975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- 5 -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05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B05A56A9-B68E-40FE-8D53-16D410B63CC1}"/>
              </a:ext>
            </a:extLst>
          </p:cNvPr>
          <p:cNvGrpSpPr/>
          <p:nvPr/>
        </p:nvGrpSpPr>
        <p:grpSpPr>
          <a:xfrm>
            <a:off x="640725" y="378943"/>
            <a:ext cx="3690201" cy="800219"/>
            <a:chOff x="640725" y="378943"/>
            <a:chExt cx="3690201" cy="800219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49D8809-FC67-4D29-BD5F-C91E41D72B24}"/>
                </a:ext>
              </a:extLst>
            </p:cNvPr>
            <p:cNvGrpSpPr/>
            <p:nvPr/>
          </p:nvGrpSpPr>
          <p:grpSpPr>
            <a:xfrm>
              <a:off x="640725" y="378943"/>
              <a:ext cx="3690201" cy="800219"/>
              <a:chOff x="182011" y="605499"/>
              <a:chExt cx="3690201" cy="80021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59577-853E-4912-A5E7-726E35D72355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302679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비즈니스 시나리오 목표 연계</a:t>
                </a:r>
              </a:p>
            </p:txBody>
          </p:sp>
          <p:sp>
            <p:nvSpPr>
              <p:cNvPr id="20" name="화살표: 갈매기형 수장 19">
                <a:extLst>
                  <a:ext uri="{FF2B5EF4-FFF2-40B4-BE49-F238E27FC236}">
                    <a16:creationId xmlns:a16="http://schemas.microsoft.com/office/drawing/2014/main" id="{2BB1492F-4A34-4128-8A19-EDB9F6B4CB95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275E13AF-63EA-4110-92A6-64DC3C349BA6}"/>
                </a:ext>
              </a:extLst>
            </p:cNvPr>
            <p:cNvSpPr/>
            <p:nvPr/>
          </p:nvSpPr>
          <p:spPr>
            <a:xfrm>
              <a:off x="1364004" y="417215"/>
              <a:ext cx="627847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목표</a:t>
              </a:r>
            </a:p>
          </p:txBody>
        </p:sp>
      </p:grpSp>
      <p:graphicFrame>
        <p:nvGraphicFramePr>
          <p:cNvPr id="12" name="표 9">
            <a:extLst>
              <a:ext uri="{FF2B5EF4-FFF2-40B4-BE49-F238E27FC236}">
                <a16:creationId xmlns:a16="http://schemas.microsoft.com/office/drawing/2014/main" id="{0975DB84-FD21-4E2C-A1C7-6CE96C793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27200"/>
              </p:ext>
            </p:extLst>
          </p:nvPr>
        </p:nvGraphicFramePr>
        <p:xfrm>
          <a:off x="640725" y="1217435"/>
          <a:ext cx="10834995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4995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</a:tblGrid>
              <a:tr h="256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A</a:t>
                      </a:r>
                      <a:r>
                        <a:rPr lang="ko-KR" altLang="en-US" sz="20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업체 비즈니스 시나리오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936171"/>
                  </a:ext>
                </a:extLst>
              </a:tr>
              <a:tr h="37168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A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업체는 위의 상황을 고려하여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,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기존 제품 생산 데이터 분석하여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아래의 목적을 달성하고자 한다</a:t>
                      </a:r>
                      <a:r>
                        <a:rPr lang="en-US" altLang="ko-K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</a:tbl>
          </a:graphicData>
        </a:graphic>
      </p:graphicFrame>
      <p:graphicFrame>
        <p:nvGraphicFramePr>
          <p:cNvPr id="13" name="표 9">
            <a:extLst>
              <a:ext uri="{FF2B5EF4-FFF2-40B4-BE49-F238E27FC236}">
                <a16:creationId xmlns:a16="http://schemas.microsoft.com/office/drawing/2014/main" id="{EE774709-DB67-4AF0-BFF9-4C6F7FA16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0999"/>
              </p:ext>
            </p:extLst>
          </p:nvPr>
        </p:nvGraphicFramePr>
        <p:xfrm>
          <a:off x="640725" y="2407920"/>
          <a:ext cx="4398377" cy="3661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694">
                  <a:extLst>
                    <a:ext uri="{9D8B030D-6E8A-4147-A177-3AD203B41FA5}">
                      <a16:colId xmlns:a16="http://schemas.microsoft.com/office/drawing/2014/main" val="1662547687"/>
                    </a:ext>
                  </a:extLst>
                </a:gridCol>
                <a:gridCol w="3763683">
                  <a:extLst>
                    <a:ext uri="{9D8B030D-6E8A-4147-A177-3AD203B41FA5}">
                      <a16:colId xmlns:a16="http://schemas.microsoft.com/office/drawing/2014/main" val="889571279"/>
                    </a:ext>
                  </a:extLst>
                </a:gridCol>
              </a:tblGrid>
              <a:tr h="915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1</a:t>
                      </a:r>
                      <a:endParaRPr lang="ko-KR" altLang="en-US" sz="2400" b="1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예측 생산 시스템으로의 전환으로 </a:t>
                      </a:r>
                      <a:endParaRPr lang="en-US" altLang="ko-KR" sz="20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물품 조달 안정성 확보</a:t>
                      </a:r>
                      <a:endParaRPr lang="ko-KR" altLang="en-US" sz="2000" b="0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201485"/>
                  </a:ext>
                </a:extLst>
              </a:tr>
              <a:tr h="91528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="1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2</a:t>
                      </a:r>
                      <a:endParaRPr lang="ko-KR" altLang="en-US" sz="2400" b="1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출하 일자 예측 통한 </a:t>
                      </a:r>
                      <a:endParaRPr lang="en-US" altLang="ko-KR" sz="2000" b="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ko-KR" altLang="en-US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제품 출하</a:t>
                      </a:r>
                      <a:r>
                        <a:rPr lang="en-US" altLang="ko-KR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/</a:t>
                      </a:r>
                      <a:r>
                        <a:rPr lang="ko-KR" altLang="en-US" sz="2000" b="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재고 관리 시스템 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084390"/>
                  </a:ext>
                </a:extLst>
              </a:tr>
              <a:tr h="915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3</a:t>
                      </a:r>
                      <a:endParaRPr lang="ko-KR" altLang="en-US" sz="2400" b="1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주요 불량 품목에 대한 </a:t>
                      </a:r>
                      <a:endParaRPr lang="en-US" altLang="ko-KR" sz="200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빠른 모니터링 시스템 구축 필요 </a:t>
                      </a:r>
                      <a:endParaRPr lang="ko-KR" altLang="en-US" sz="2000" b="0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309151"/>
                  </a:ext>
                </a:extLst>
              </a:tr>
              <a:tr h="915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spc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4 </a:t>
                      </a:r>
                      <a:endParaRPr lang="ko-KR" altLang="en-US" sz="2400" b="1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불량 및 에러 관리 시스템을 활용한 </a:t>
                      </a:r>
                      <a:endParaRPr lang="en-US" altLang="ko-KR" sz="2000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생산 안정성 증대</a:t>
                      </a:r>
                      <a:endParaRPr lang="ko-KR" altLang="en-US" sz="2000" b="0" spc="0" dirty="0">
                        <a:solidFill>
                          <a:schemeClr val="bg1"/>
                        </a:solidFill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850653"/>
                  </a:ext>
                </a:extLst>
              </a:tr>
            </a:tbl>
          </a:graphicData>
        </a:graphic>
      </p:graphicFrame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6BDA2139-2554-4452-B756-7231F9CA5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83199"/>
              </p:ext>
            </p:extLst>
          </p:nvPr>
        </p:nvGraphicFramePr>
        <p:xfrm>
          <a:off x="6528122" y="2920718"/>
          <a:ext cx="4947598" cy="26134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320">
                  <a:extLst>
                    <a:ext uri="{9D8B030D-6E8A-4147-A177-3AD203B41FA5}">
                      <a16:colId xmlns:a16="http://schemas.microsoft.com/office/drawing/2014/main" val="2250170124"/>
                    </a:ext>
                  </a:extLst>
                </a:gridCol>
                <a:gridCol w="4164278">
                  <a:extLst>
                    <a:ext uri="{9D8B030D-6E8A-4147-A177-3AD203B41FA5}">
                      <a16:colId xmlns:a16="http://schemas.microsoft.com/office/drawing/2014/main" val="1174820551"/>
                    </a:ext>
                  </a:extLst>
                </a:gridCol>
              </a:tblGrid>
              <a:tr h="8711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생산</a:t>
                      </a:r>
                    </a:p>
                  </a:txBody>
                  <a:tcPr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예측 기반 생산계획 시스템 도입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743713"/>
                  </a:ext>
                </a:extLst>
              </a:tr>
              <a:tr h="8711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품질</a:t>
                      </a:r>
                    </a:p>
                  </a:txBody>
                  <a:tcPr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불량 리스크 모니터링 시스템 구축</a:t>
                      </a:r>
                      <a:endParaRPr lang="en-US" altLang="ko-KR" sz="200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3699720"/>
                  </a:ext>
                </a:extLst>
              </a:tr>
              <a:tr h="8711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bg1"/>
                          </a:solidFill>
                          <a:latin typeface="프리젠테이션 5 Medium" pitchFamily="2" charset="-127"/>
                          <a:ea typeface="프리젠테이션 5 Medium" pitchFamily="2" charset="-127"/>
                        </a:rPr>
                        <a:t>납기</a:t>
                      </a:r>
                    </a:p>
                  </a:txBody>
                  <a:tcPr anchor="ctr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 지연 관리 시스템 구성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2648166"/>
                  </a:ext>
                </a:extLst>
              </a:tr>
            </a:tbl>
          </a:graphicData>
        </a:graphic>
      </p:graphicFrame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8A6FFC0-0A72-46B5-A583-668B11F657A2}"/>
              </a:ext>
            </a:extLst>
          </p:cNvPr>
          <p:cNvCxnSpPr>
            <a:cxnSpLocks/>
          </p:cNvCxnSpPr>
          <p:nvPr/>
        </p:nvCxnSpPr>
        <p:spPr>
          <a:xfrm>
            <a:off x="5039102" y="2875560"/>
            <a:ext cx="1489020" cy="619328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6B78D09-41B0-4E19-8F0B-6A5DCC759B1B}"/>
              </a:ext>
            </a:extLst>
          </p:cNvPr>
          <p:cNvCxnSpPr>
            <a:cxnSpLocks/>
          </p:cNvCxnSpPr>
          <p:nvPr/>
        </p:nvCxnSpPr>
        <p:spPr>
          <a:xfrm>
            <a:off x="5039102" y="3760168"/>
            <a:ext cx="1489020" cy="1192649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D536690-D96F-47EA-9EB9-337038CDEBC4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039102" y="4227429"/>
            <a:ext cx="1489020" cy="422323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3917B5AD-4391-48AF-8313-1801CB0EE83C}"/>
              </a:ext>
            </a:extLst>
          </p:cNvPr>
          <p:cNvCxnSpPr>
            <a:cxnSpLocks/>
          </p:cNvCxnSpPr>
          <p:nvPr/>
        </p:nvCxnSpPr>
        <p:spPr>
          <a:xfrm flipV="1">
            <a:off x="5039102" y="4952818"/>
            <a:ext cx="1489020" cy="780995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92319BC-7D03-44DB-8A10-ED086B0FF961}"/>
              </a:ext>
            </a:extLst>
          </p:cNvPr>
          <p:cNvCxnSpPr>
            <a:cxnSpLocks/>
          </p:cNvCxnSpPr>
          <p:nvPr/>
        </p:nvCxnSpPr>
        <p:spPr>
          <a:xfrm flipV="1">
            <a:off x="5039102" y="3540046"/>
            <a:ext cx="1489020" cy="198903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0E855C5B-5E7A-497B-A058-8DEFD5220047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5039102" y="4227429"/>
            <a:ext cx="1489020" cy="1506384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6CC15C-DDD8-492A-82D7-FAFE4B36FC59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- 6 -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07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B05A56A9-B68E-40FE-8D53-16D410B63CC1}"/>
              </a:ext>
            </a:extLst>
          </p:cNvPr>
          <p:cNvGrpSpPr/>
          <p:nvPr/>
        </p:nvGrpSpPr>
        <p:grpSpPr>
          <a:xfrm>
            <a:off x="640725" y="378943"/>
            <a:ext cx="2241086" cy="800219"/>
            <a:chOff x="640725" y="378943"/>
            <a:chExt cx="2241086" cy="800219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49D8809-FC67-4D29-BD5F-C91E41D72B24}"/>
                </a:ext>
              </a:extLst>
            </p:cNvPr>
            <p:cNvGrpSpPr/>
            <p:nvPr/>
          </p:nvGrpSpPr>
          <p:grpSpPr>
            <a:xfrm>
              <a:off x="640725" y="378943"/>
              <a:ext cx="2241086" cy="800219"/>
              <a:chOff x="182011" y="605499"/>
              <a:chExt cx="2241086" cy="80021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59577-853E-4912-A5E7-726E35D72355}"/>
                  </a:ext>
                </a:extLst>
              </p:cNvPr>
              <p:cNvSpPr txBox="1"/>
              <p:nvPr/>
            </p:nvSpPr>
            <p:spPr>
              <a:xfrm>
                <a:off x="845421" y="605499"/>
                <a:ext cx="157767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ko-KR" sz="2300" b="1" dirty="0">
                  <a:latin typeface="프리젠테이션 8 ExtraBold" pitchFamily="2" charset="-127"/>
                  <a:ea typeface="프리젠테이션 8 ExtraBold" pitchFamily="2" charset="-127"/>
                  <a:cs typeface="조선일보명조" panose="02030304000000000000" pitchFamily="18" charset="-127"/>
                </a:endParaRPr>
              </a:p>
              <a:p>
                <a:r>
                  <a:rPr lang="ko-KR" altLang="en-US" sz="2300" b="1" dirty="0">
                    <a:latin typeface="프리젠테이션 6 SemiBold" pitchFamily="2" charset="-127"/>
                    <a:ea typeface="프리젠테이션 6 SemiBold" pitchFamily="2" charset="-127"/>
                    <a:cs typeface="조선일보명조" panose="02030304000000000000" pitchFamily="18" charset="-127"/>
                  </a:rPr>
                  <a:t>목표 측정지표</a:t>
                </a:r>
              </a:p>
            </p:txBody>
          </p:sp>
          <p:sp>
            <p:nvSpPr>
              <p:cNvPr id="20" name="화살표: 갈매기형 수장 19">
                <a:extLst>
                  <a:ext uri="{FF2B5EF4-FFF2-40B4-BE49-F238E27FC236}">
                    <a16:creationId xmlns:a16="http://schemas.microsoft.com/office/drawing/2014/main" id="{2BB1492F-4A34-4128-8A19-EDB9F6B4CB95}"/>
                  </a:ext>
                </a:extLst>
              </p:cNvPr>
              <p:cNvSpPr/>
              <p:nvPr/>
            </p:nvSpPr>
            <p:spPr>
              <a:xfrm>
                <a:off x="182011" y="693167"/>
                <a:ext cx="687716" cy="627884"/>
              </a:xfrm>
              <a:prstGeom prst="chevr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275E13AF-63EA-4110-92A6-64DC3C349BA6}"/>
                </a:ext>
              </a:extLst>
            </p:cNvPr>
            <p:cNvSpPr/>
            <p:nvPr/>
          </p:nvSpPr>
          <p:spPr>
            <a:xfrm>
              <a:off x="1364004" y="417215"/>
              <a:ext cx="627847" cy="361837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프리젠테이션 7 Bold" pitchFamily="2" charset="-127"/>
                  <a:ea typeface="프리젠테이션 7 Bold" pitchFamily="2" charset="-127"/>
                </a:rPr>
                <a:t>목표</a:t>
              </a:r>
            </a:p>
          </p:txBody>
        </p:sp>
      </p:grp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0C9C5F0-BFE7-42E3-A0FB-41F875EAB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11790"/>
              </p:ext>
            </p:extLst>
          </p:nvPr>
        </p:nvGraphicFramePr>
        <p:xfrm>
          <a:off x="480438" y="2468999"/>
          <a:ext cx="3736023" cy="32720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1830">
                  <a:extLst>
                    <a:ext uri="{9D8B030D-6E8A-4147-A177-3AD203B41FA5}">
                      <a16:colId xmlns:a16="http://schemas.microsoft.com/office/drawing/2014/main" val="1509353324"/>
                    </a:ext>
                  </a:extLst>
                </a:gridCol>
                <a:gridCol w="3064193">
                  <a:extLst>
                    <a:ext uri="{9D8B030D-6E8A-4147-A177-3AD203B41FA5}">
                      <a16:colId xmlns:a16="http://schemas.microsoft.com/office/drawing/2014/main" val="2884152289"/>
                    </a:ext>
                  </a:extLst>
                </a:gridCol>
              </a:tblGrid>
              <a:tr h="43367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88553"/>
                  </a:ext>
                </a:extLst>
              </a:tr>
              <a:tr h="70959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지표명</a:t>
                      </a:r>
                      <a:endParaRPr lang="ko-KR" altLang="en-US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수요 변동계수 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(CV)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34188"/>
                  </a:ext>
                </a:extLst>
              </a:tr>
              <a:tr h="70959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CV= 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표준편차 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/ 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평균</a:t>
                      </a:r>
                      <a:endParaRPr lang="en-US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7435"/>
                  </a:ext>
                </a:extLst>
              </a:tr>
              <a:tr h="70959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CV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가 작을수록 수요가 예측 가능성이 높음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361"/>
                  </a:ext>
                </a:extLst>
              </a:tr>
              <a:tr h="70959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활용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CV ≤ 1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인 품목군만 대상으로 </a:t>
                      </a:r>
                      <a:endParaRPr lang="en-US" altLang="ko-KR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  <a:p>
                      <a:pPr algn="ctr"/>
                      <a:r>
                        <a:rPr lang="en-US" altLang="ko-KR" sz="16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PyCaret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회귀 모델링 수행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58102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52C4AD8-644C-4363-9C1C-1B8E19CDF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56581"/>
              </p:ext>
            </p:extLst>
          </p:nvPr>
        </p:nvGraphicFramePr>
        <p:xfrm>
          <a:off x="8094014" y="2468999"/>
          <a:ext cx="3867785" cy="3272043"/>
        </p:xfrm>
        <a:graphic>
          <a:graphicData uri="http://schemas.openxmlformats.org/drawingml/2006/table">
            <a:tbl>
              <a:tblPr/>
              <a:tblGrid>
                <a:gridCol w="671830">
                  <a:extLst>
                    <a:ext uri="{9D8B030D-6E8A-4147-A177-3AD203B41FA5}">
                      <a16:colId xmlns:a16="http://schemas.microsoft.com/office/drawing/2014/main" val="2476345242"/>
                    </a:ext>
                  </a:extLst>
                </a:gridCol>
                <a:gridCol w="3195955">
                  <a:extLst>
                    <a:ext uri="{9D8B030D-6E8A-4147-A177-3AD203B41FA5}">
                      <a16:colId xmlns:a16="http://schemas.microsoft.com/office/drawing/2014/main" val="3206480240"/>
                    </a:ext>
                  </a:extLst>
                </a:gridCol>
              </a:tblGrid>
              <a:tr h="445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82620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지표명</a:t>
                      </a:r>
                      <a:endParaRPr lang="ko-KR" altLang="en-US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출하지연위험도 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(RDI)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227970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RDI=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오류조치시간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/ 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오류조치시간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(MAX)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253735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가 높을수록 출하 지연 위험이 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511167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활용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RDI ≥ 0.8 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이상 고위험 건 분류</a:t>
                      </a:r>
                      <a:endParaRPr lang="en-US" altLang="ko-KR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846415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19B578E-34D3-44E8-98E4-4965047FE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58701"/>
              </p:ext>
            </p:extLst>
          </p:nvPr>
        </p:nvGraphicFramePr>
        <p:xfrm>
          <a:off x="4393589" y="2468999"/>
          <a:ext cx="3523297" cy="327204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1830">
                  <a:extLst>
                    <a:ext uri="{9D8B030D-6E8A-4147-A177-3AD203B41FA5}">
                      <a16:colId xmlns:a16="http://schemas.microsoft.com/office/drawing/2014/main" val="1509353324"/>
                    </a:ext>
                  </a:extLst>
                </a:gridCol>
                <a:gridCol w="2851467">
                  <a:extLst>
                    <a:ext uri="{9D8B030D-6E8A-4147-A177-3AD203B41FA5}">
                      <a16:colId xmlns:a16="http://schemas.microsoft.com/office/drawing/2014/main" val="2884152289"/>
                    </a:ext>
                  </a:extLst>
                </a:gridCol>
              </a:tblGrid>
              <a:tr h="445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항목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프리젠테이션 3 Light" pitchFamily="2" charset="-127"/>
                          <a:ea typeface="프리젠테이션 3 Light" pitchFamily="2" charset="-127"/>
                        </a:rPr>
                        <a:t>내용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88553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지표명</a:t>
                      </a:r>
                      <a:endParaRPr lang="ko-KR" altLang="en-US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공정 이상치</a:t>
                      </a:r>
                      <a:endParaRPr lang="en-US" altLang="ko-KR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34188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수식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err="1">
                          <a:latin typeface="프리젠테이션 3 Light" pitchFamily="2" charset="-127"/>
                          <a:ea typeface="프리젠테이션 3 Light" pitchFamily="2" charset="-127"/>
                        </a:rPr>
                        <a:t>정규화하여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하위</a:t>
                      </a:r>
                      <a:r>
                        <a:rPr lang="en-US" altLang="ko-KR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 5%</a:t>
                      </a:r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를 이상치로 판단</a:t>
                      </a:r>
                      <a:endParaRPr lang="en-US" sz="1600" b="0" dirty="0">
                        <a:latin typeface="프리젠테이션 3 Light" pitchFamily="2" charset="-127"/>
                        <a:ea typeface="프리젠테이션 3 Light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97435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설명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오류 발생 시 이상치를 모델이 자동 탐지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361"/>
                  </a:ext>
                </a:extLst>
              </a:tr>
              <a:tr h="70661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>
                          <a:latin typeface="프리젠테이션 3 Light" pitchFamily="2" charset="-127"/>
                          <a:ea typeface="프리젠테이션 3 Light" pitchFamily="2" charset="-127"/>
                        </a:rPr>
                        <a:t>활용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>
                          <a:latin typeface="프리젠테이션 3 Light" pitchFamily="2" charset="-127"/>
                          <a:ea typeface="프리젠테이션 3 Light" pitchFamily="2" charset="-127"/>
                        </a:rPr>
                        <a:t>위험 조건군을 사전 식별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581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340463-EAD8-41DD-8CEC-239C5D100D76}"/>
              </a:ext>
            </a:extLst>
          </p:cNvPr>
          <p:cNvSpPr txBox="1"/>
          <p:nvPr/>
        </p:nvSpPr>
        <p:spPr>
          <a:xfrm>
            <a:off x="800141" y="1910298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예측 기반 생산계획 시스템 도입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61D-0749-4B00-9BC5-98FFB526CA6E}"/>
              </a:ext>
            </a:extLst>
          </p:cNvPr>
          <p:cNvSpPr txBox="1"/>
          <p:nvPr/>
        </p:nvSpPr>
        <p:spPr>
          <a:xfrm>
            <a:off x="4393589" y="1910298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불량 리스크 모니터링 시스템 구축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C9F07-1BD9-45B5-9694-0A0B3C94B5C0}"/>
              </a:ext>
            </a:extLst>
          </p:cNvPr>
          <p:cNvSpPr txBox="1"/>
          <p:nvPr/>
        </p:nvSpPr>
        <p:spPr>
          <a:xfrm>
            <a:off x="8550577" y="191029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프리젠테이션 5 Medium" pitchFamily="2" charset="-127"/>
                <a:ea typeface="프리젠테이션 5 Medium" pitchFamily="2" charset="-127"/>
              </a:rPr>
              <a:t>출하 지연 관리 시스템 구성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84433BA3-E755-461C-8382-57237DC75CDE}"/>
              </a:ext>
            </a:extLst>
          </p:cNvPr>
          <p:cNvSpPr/>
          <p:nvPr/>
        </p:nvSpPr>
        <p:spPr>
          <a:xfrm>
            <a:off x="1798402" y="1504709"/>
            <a:ext cx="1083409" cy="352313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생산 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DC2538A4-F092-4520-859E-D38E01463179}"/>
              </a:ext>
            </a:extLst>
          </p:cNvPr>
          <p:cNvSpPr/>
          <p:nvPr/>
        </p:nvSpPr>
        <p:spPr>
          <a:xfrm>
            <a:off x="5554295" y="1504709"/>
            <a:ext cx="1083409" cy="352313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품질</a:t>
            </a:r>
            <a:endParaRPr lang="ko-KR" altLang="en-US" sz="2800" dirty="0">
              <a:solidFill>
                <a:schemeClr val="bg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965665C-E59D-4D12-82EE-778F9F5E5C1A}"/>
              </a:ext>
            </a:extLst>
          </p:cNvPr>
          <p:cNvSpPr/>
          <p:nvPr/>
        </p:nvSpPr>
        <p:spPr>
          <a:xfrm>
            <a:off x="9486199" y="1504709"/>
            <a:ext cx="1083409" cy="352313"/>
          </a:xfrm>
          <a:prstGeom prst="round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프리젠테이션 7 Bold" pitchFamily="2" charset="-127"/>
                <a:ea typeface="프리젠테이션 7 Bold" pitchFamily="2" charset="-127"/>
              </a:rPr>
              <a:t>납기</a:t>
            </a:r>
            <a:endParaRPr lang="ko-KR" altLang="en-US" sz="2800" dirty="0">
              <a:solidFill>
                <a:schemeClr val="bg1"/>
              </a:solidFill>
              <a:latin typeface="프리젠테이션 7 Bold" pitchFamily="2" charset="-127"/>
              <a:ea typeface="프리젠테이션 7 Bold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563280-1371-4589-862A-68564548D4B8}"/>
              </a:ext>
            </a:extLst>
          </p:cNvPr>
          <p:cNvSpPr txBox="1"/>
          <p:nvPr/>
        </p:nvSpPr>
        <p:spPr>
          <a:xfrm>
            <a:off x="5815314" y="644136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프리젠테이션 4 Regular" pitchFamily="2" charset="-127"/>
                <a:ea typeface="프리젠테이션 4 Regular" pitchFamily="2" charset="-127"/>
              </a:rPr>
              <a:t>- 7 -</a:t>
            </a:r>
            <a:endParaRPr lang="ko-KR" altLang="en-US" dirty="0">
              <a:latin typeface="프리젠테이션 4 Regular" pitchFamily="2" charset="-127"/>
              <a:ea typeface="프리젠테이션 4 Regular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583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3685</TotalTime>
  <Words>2684</Words>
  <Application>Microsoft Office PowerPoint</Application>
  <PresentationFormat>와이드스크린</PresentationFormat>
  <Paragraphs>817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프리젠테이션 8 ExtraBold</vt:lpstr>
      <vt:lpstr>프리젠테이션 6 SemiBold</vt:lpstr>
      <vt:lpstr>프리젠테이션 3 Light</vt:lpstr>
      <vt:lpstr>Times New Roman</vt:lpstr>
      <vt:lpstr>프리젠테이션 4 Regular</vt:lpstr>
      <vt:lpstr>프리젠테이션 5 Medium</vt:lpstr>
      <vt:lpstr>프리젠테이션 9 Black</vt:lpstr>
      <vt:lpstr>프리젠테이션 7 Bold</vt:lpstr>
      <vt:lpstr>맑은 고딕</vt:lpstr>
      <vt:lpstr>프리젠테이션 2 ExtraLight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정호 신</dc:creator>
  <cp:lastModifiedBy>정호 신</cp:lastModifiedBy>
  <cp:revision>415</cp:revision>
  <dcterms:created xsi:type="dcterms:W3CDTF">2025-02-17T02:48:10Z</dcterms:created>
  <dcterms:modified xsi:type="dcterms:W3CDTF">2025-05-10T14:45:28Z</dcterms:modified>
</cp:coreProperties>
</file>